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5102" r:id="rId2"/>
  </p:sldMasterIdLst>
  <p:notesMasterIdLst>
    <p:notesMasterId r:id="rId34"/>
  </p:notesMasterIdLst>
  <p:handoutMasterIdLst>
    <p:handoutMasterId r:id="rId35"/>
  </p:handoutMasterIdLst>
  <p:sldIdLst>
    <p:sldId id="268" r:id="rId3"/>
    <p:sldId id="402" r:id="rId4"/>
    <p:sldId id="493" r:id="rId5"/>
    <p:sldId id="509" r:id="rId6"/>
    <p:sldId id="507" r:id="rId7"/>
    <p:sldId id="511" r:id="rId8"/>
    <p:sldId id="516" r:id="rId9"/>
    <p:sldId id="492" r:id="rId10"/>
    <p:sldId id="431" r:id="rId11"/>
    <p:sldId id="408" r:id="rId12"/>
    <p:sldId id="405" r:id="rId13"/>
    <p:sldId id="494" r:id="rId14"/>
    <p:sldId id="495" r:id="rId15"/>
    <p:sldId id="410" r:id="rId16"/>
    <p:sldId id="466" r:id="rId17"/>
    <p:sldId id="467" r:id="rId18"/>
    <p:sldId id="506" r:id="rId19"/>
    <p:sldId id="524" r:id="rId20"/>
    <p:sldId id="525" r:id="rId21"/>
    <p:sldId id="526" r:id="rId22"/>
    <p:sldId id="527" r:id="rId23"/>
    <p:sldId id="528" r:id="rId24"/>
    <p:sldId id="529" r:id="rId25"/>
    <p:sldId id="530" r:id="rId26"/>
    <p:sldId id="415" r:id="rId27"/>
    <p:sldId id="414" r:id="rId28"/>
    <p:sldId id="533" r:id="rId29"/>
    <p:sldId id="413" r:id="rId30"/>
    <p:sldId id="469" r:id="rId31"/>
    <p:sldId id="542" r:id="rId32"/>
    <p:sldId id="543" r:id="rId33"/>
  </p:sldIdLst>
  <p:sldSz cx="9144000" cy="6858000" type="screen4x3"/>
  <p:notesSz cx="6797675" cy="9928225"/>
  <p:defaultTextStyle>
    <a:defPPr>
      <a:defRPr lang="it-IT"/>
    </a:defPPr>
    <a:lvl1pPr algn="l" rtl="0" fontAlgn="base">
      <a:spcBef>
        <a:spcPct val="0"/>
      </a:spcBef>
      <a:spcAft>
        <a:spcPct val="0"/>
      </a:spcAft>
      <a:defRPr sz="1600" b="1" kern="1200">
        <a:solidFill>
          <a:schemeClr val="tx1"/>
        </a:solidFill>
        <a:latin typeface="Times New Roman" pitchFamily="18" charset="0"/>
        <a:ea typeface="+mn-ea"/>
        <a:cs typeface="Arial" charset="0"/>
      </a:defRPr>
    </a:lvl1pPr>
    <a:lvl2pPr marL="457200" algn="l" rtl="0" fontAlgn="base">
      <a:spcBef>
        <a:spcPct val="0"/>
      </a:spcBef>
      <a:spcAft>
        <a:spcPct val="0"/>
      </a:spcAft>
      <a:defRPr sz="1600" b="1" kern="1200">
        <a:solidFill>
          <a:schemeClr val="tx1"/>
        </a:solidFill>
        <a:latin typeface="Times New Roman" pitchFamily="18" charset="0"/>
        <a:ea typeface="+mn-ea"/>
        <a:cs typeface="Arial" charset="0"/>
      </a:defRPr>
    </a:lvl2pPr>
    <a:lvl3pPr marL="914400" algn="l" rtl="0" fontAlgn="base">
      <a:spcBef>
        <a:spcPct val="0"/>
      </a:spcBef>
      <a:spcAft>
        <a:spcPct val="0"/>
      </a:spcAft>
      <a:defRPr sz="1600" b="1" kern="1200">
        <a:solidFill>
          <a:schemeClr val="tx1"/>
        </a:solidFill>
        <a:latin typeface="Times New Roman" pitchFamily="18" charset="0"/>
        <a:ea typeface="+mn-ea"/>
        <a:cs typeface="Arial" charset="0"/>
      </a:defRPr>
    </a:lvl3pPr>
    <a:lvl4pPr marL="1371600" algn="l" rtl="0" fontAlgn="base">
      <a:spcBef>
        <a:spcPct val="0"/>
      </a:spcBef>
      <a:spcAft>
        <a:spcPct val="0"/>
      </a:spcAft>
      <a:defRPr sz="1600" b="1" kern="1200">
        <a:solidFill>
          <a:schemeClr val="tx1"/>
        </a:solidFill>
        <a:latin typeface="Times New Roman" pitchFamily="18" charset="0"/>
        <a:ea typeface="+mn-ea"/>
        <a:cs typeface="Arial" charset="0"/>
      </a:defRPr>
    </a:lvl4pPr>
    <a:lvl5pPr marL="1828800" algn="l" rtl="0" fontAlgn="base">
      <a:spcBef>
        <a:spcPct val="0"/>
      </a:spcBef>
      <a:spcAft>
        <a:spcPct val="0"/>
      </a:spcAft>
      <a:defRPr sz="1600" b="1" kern="1200">
        <a:solidFill>
          <a:schemeClr val="tx1"/>
        </a:solidFill>
        <a:latin typeface="Times New Roman" pitchFamily="18" charset="0"/>
        <a:ea typeface="+mn-ea"/>
        <a:cs typeface="Arial" charset="0"/>
      </a:defRPr>
    </a:lvl5pPr>
    <a:lvl6pPr marL="2286000" algn="l" defTabSz="914400" rtl="0" eaLnBrk="1" latinLnBrk="0" hangingPunct="1">
      <a:defRPr sz="1600" b="1" kern="1200">
        <a:solidFill>
          <a:schemeClr val="tx1"/>
        </a:solidFill>
        <a:latin typeface="Times New Roman" pitchFamily="18" charset="0"/>
        <a:ea typeface="+mn-ea"/>
        <a:cs typeface="Arial" charset="0"/>
      </a:defRPr>
    </a:lvl6pPr>
    <a:lvl7pPr marL="2743200" algn="l" defTabSz="914400" rtl="0" eaLnBrk="1" latinLnBrk="0" hangingPunct="1">
      <a:defRPr sz="1600" b="1" kern="1200">
        <a:solidFill>
          <a:schemeClr val="tx1"/>
        </a:solidFill>
        <a:latin typeface="Times New Roman" pitchFamily="18" charset="0"/>
        <a:ea typeface="+mn-ea"/>
        <a:cs typeface="Arial" charset="0"/>
      </a:defRPr>
    </a:lvl7pPr>
    <a:lvl8pPr marL="3200400" algn="l" defTabSz="914400" rtl="0" eaLnBrk="1" latinLnBrk="0" hangingPunct="1">
      <a:defRPr sz="1600" b="1" kern="1200">
        <a:solidFill>
          <a:schemeClr val="tx1"/>
        </a:solidFill>
        <a:latin typeface="Times New Roman" pitchFamily="18" charset="0"/>
        <a:ea typeface="+mn-ea"/>
        <a:cs typeface="Arial" charset="0"/>
      </a:defRPr>
    </a:lvl8pPr>
    <a:lvl9pPr marL="3657600" algn="l" defTabSz="914400" rtl="0" eaLnBrk="1" latinLnBrk="0" hangingPunct="1">
      <a:defRPr sz="1600" b="1" kern="1200">
        <a:solidFill>
          <a:schemeClr val="tx1"/>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6600"/>
    <a:srgbClr val="CCFF99"/>
    <a:srgbClr val="993300"/>
    <a:srgbClr val="C77A1E"/>
    <a:srgbClr val="FF3300"/>
    <a:srgbClr val="91236C"/>
    <a:srgbClr val="842063"/>
    <a:srgbClr val="BA2E8B"/>
    <a:srgbClr val="CC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581" autoAdjust="0"/>
    <p:restoredTop sz="94527" autoAdjust="0"/>
  </p:normalViewPr>
  <p:slideViewPr>
    <p:cSldViewPr snapToGrid="0">
      <p:cViewPr varScale="1">
        <p:scale>
          <a:sx n="114" d="100"/>
          <a:sy n="114" d="100"/>
        </p:scale>
        <p:origin x="112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75" d="100"/>
          <a:sy n="75" d="100"/>
        </p:scale>
        <p:origin x="-1623" y="-63"/>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0"/>
            <a:ext cx="2951163" cy="482677"/>
          </a:xfrm>
          <a:prstGeom prst="rect">
            <a:avLst/>
          </a:prstGeom>
          <a:noFill/>
          <a:ln w="9525">
            <a:noFill/>
            <a:miter lim="800000"/>
            <a:headEnd/>
            <a:tailEnd/>
          </a:ln>
          <a:effectLst/>
        </p:spPr>
        <p:txBody>
          <a:bodyPr vert="horz" wrap="square" lIns="93760" tIns="46870" rIns="93760" bIns="46870" numCol="1" anchor="t" anchorCtr="0" compatLnSpc="1">
            <a:prstTxWarp prst="textNoShape">
              <a:avLst/>
            </a:prstTxWarp>
          </a:bodyPr>
          <a:lstStyle>
            <a:lvl1pPr algn="l" defTabSz="-11329857">
              <a:spcBef>
                <a:spcPct val="0"/>
              </a:spcBef>
              <a:buClrTx/>
              <a:buFontTx/>
              <a:buNone/>
              <a:defRPr sz="1800" b="0">
                <a:cs typeface="Arial" charset="0"/>
              </a:defRPr>
            </a:lvl1pPr>
          </a:lstStyle>
          <a:p>
            <a:pPr>
              <a:defRPr/>
            </a:pPr>
            <a:endParaRPr lang="it-IT"/>
          </a:p>
        </p:txBody>
      </p:sp>
      <p:sp>
        <p:nvSpPr>
          <p:cNvPr id="4099" name="Rectangle 3"/>
          <p:cNvSpPr>
            <a:spLocks noGrp="1" noChangeArrowheads="1"/>
          </p:cNvSpPr>
          <p:nvPr>
            <p:ph type="dt" sz="quarter" idx="1"/>
          </p:nvPr>
        </p:nvSpPr>
        <p:spPr bwMode="auto">
          <a:xfrm>
            <a:off x="3846513" y="0"/>
            <a:ext cx="2951162" cy="482677"/>
          </a:xfrm>
          <a:prstGeom prst="rect">
            <a:avLst/>
          </a:prstGeom>
          <a:noFill/>
          <a:ln w="9525">
            <a:noFill/>
            <a:miter lim="800000"/>
            <a:headEnd/>
            <a:tailEnd/>
          </a:ln>
          <a:effectLst/>
        </p:spPr>
        <p:txBody>
          <a:bodyPr vert="horz" wrap="square" lIns="93760" tIns="46870" rIns="93760" bIns="46870" numCol="1" anchor="t" anchorCtr="0" compatLnSpc="1">
            <a:prstTxWarp prst="textNoShape">
              <a:avLst/>
            </a:prstTxWarp>
          </a:bodyPr>
          <a:lstStyle>
            <a:lvl1pPr algn="r" defTabSz="-11329857">
              <a:spcBef>
                <a:spcPct val="0"/>
              </a:spcBef>
              <a:buClrTx/>
              <a:buFontTx/>
              <a:buNone/>
              <a:defRPr sz="1800" b="0">
                <a:cs typeface="Arial" charset="0"/>
              </a:defRPr>
            </a:lvl1pPr>
          </a:lstStyle>
          <a:p>
            <a:pPr>
              <a:defRPr/>
            </a:pPr>
            <a:endParaRPr lang="it-IT"/>
          </a:p>
        </p:txBody>
      </p:sp>
      <p:sp>
        <p:nvSpPr>
          <p:cNvPr id="4100" name="Rectangle 4"/>
          <p:cNvSpPr>
            <a:spLocks noGrp="1" noChangeArrowheads="1"/>
          </p:cNvSpPr>
          <p:nvPr>
            <p:ph type="ftr" sz="quarter" idx="2"/>
          </p:nvPr>
        </p:nvSpPr>
        <p:spPr bwMode="auto">
          <a:xfrm>
            <a:off x="1" y="9445548"/>
            <a:ext cx="2951163" cy="482677"/>
          </a:xfrm>
          <a:prstGeom prst="rect">
            <a:avLst/>
          </a:prstGeom>
          <a:noFill/>
          <a:ln w="9525">
            <a:noFill/>
            <a:miter lim="800000"/>
            <a:headEnd/>
            <a:tailEnd/>
          </a:ln>
          <a:effectLst/>
        </p:spPr>
        <p:txBody>
          <a:bodyPr vert="horz" wrap="square" lIns="93760" tIns="46870" rIns="93760" bIns="46870" numCol="1" anchor="b" anchorCtr="0" compatLnSpc="1">
            <a:prstTxWarp prst="textNoShape">
              <a:avLst/>
            </a:prstTxWarp>
          </a:bodyPr>
          <a:lstStyle>
            <a:lvl1pPr algn="l" defTabSz="-11329857">
              <a:spcBef>
                <a:spcPct val="0"/>
              </a:spcBef>
              <a:buClrTx/>
              <a:buFontTx/>
              <a:buNone/>
              <a:defRPr sz="1800" b="0">
                <a:cs typeface="Arial" charset="0"/>
              </a:defRPr>
            </a:lvl1pPr>
          </a:lstStyle>
          <a:p>
            <a:pPr>
              <a:defRPr/>
            </a:pPr>
            <a:r>
              <a:rPr lang="it-IT"/>
              <a:t>Pag. </a:t>
            </a:r>
          </a:p>
        </p:txBody>
      </p:sp>
      <p:sp>
        <p:nvSpPr>
          <p:cNvPr id="4101" name="Rectangle 5"/>
          <p:cNvSpPr>
            <a:spLocks noGrp="1" noChangeArrowheads="1"/>
          </p:cNvSpPr>
          <p:nvPr>
            <p:ph type="sldNum" sz="quarter" idx="3"/>
          </p:nvPr>
        </p:nvSpPr>
        <p:spPr bwMode="auto">
          <a:xfrm>
            <a:off x="3846513" y="9445548"/>
            <a:ext cx="2951162" cy="482677"/>
          </a:xfrm>
          <a:prstGeom prst="rect">
            <a:avLst/>
          </a:prstGeom>
          <a:noFill/>
          <a:ln w="9525">
            <a:noFill/>
            <a:miter lim="800000"/>
            <a:headEnd/>
            <a:tailEnd/>
          </a:ln>
          <a:effectLst/>
        </p:spPr>
        <p:txBody>
          <a:bodyPr vert="horz" wrap="square" lIns="93760" tIns="46870" rIns="93760" bIns="46870" numCol="1" anchor="b" anchorCtr="0" compatLnSpc="1">
            <a:prstTxWarp prst="textNoShape">
              <a:avLst/>
            </a:prstTxWarp>
          </a:bodyPr>
          <a:lstStyle>
            <a:lvl1pPr algn="r" defTabSz="-11329857">
              <a:spcBef>
                <a:spcPct val="0"/>
              </a:spcBef>
              <a:buClrTx/>
              <a:buFontTx/>
              <a:buNone/>
              <a:defRPr sz="1800" b="0">
                <a:cs typeface="Arial" charset="0"/>
              </a:defRPr>
            </a:lvl1pPr>
          </a:lstStyle>
          <a:p>
            <a:pPr>
              <a:defRPr/>
            </a:pPr>
            <a:fld id="{CAD81A9F-6BB6-4930-B534-9028FCB5E2CB}" type="slidenum">
              <a:rPr lang="it-IT"/>
              <a:pPr>
                <a:defRPr/>
              </a:pPr>
              <a:t>‹N›</a:t>
            </a:fld>
            <a:endParaRPr lang="it-IT"/>
          </a:p>
        </p:txBody>
      </p:sp>
    </p:spTree>
    <p:extLst>
      <p:ext uri="{BB962C8B-B14F-4D97-AF65-F5344CB8AC3E}">
        <p14:creationId xmlns:p14="http://schemas.microsoft.com/office/powerpoint/2010/main" val="340813756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 y="0"/>
            <a:ext cx="2974975" cy="517608"/>
          </a:xfrm>
          <a:prstGeom prst="rect">
            <a:avLst/>
          </a:prstGeom>
          <a:noFill/>
          <a:ln w="9525">
            <a:noFill/>
            <a:miter lim="800000"/>
            <a:headEnd/>
            <a:tailEnd/>
          </a:ln>
          <a:effectLst/>
        </p:spPr>
        <p:txBody>
          <a:bodyPr vert="horz" wrap="square" lIns="90639" tIns="45311" rIns="90639" bIns="45311" numCol="1" anchor="t" anchorCtr="0" compatLnSpc="1">
            <a:prstTxWarp prst="textNoShape">
              <a:avLst/>
            </a:prstTxWarp>
          </a:bodyPr>
          <a:lstStyle>
            <a:lvl1pPr algn="l" defTabSz="-11386645">
              <a:spcBef>
                <a:spcPct val="0"/>
              </a:spcBef>
              <a:buClrTx/>
              <a:buFontTx/>
              <a:buNone/>
              <a:defRPr sz="1800" b="0">
                <a:cs typeface="Arial" charset="0"/>
              </a:defRPr>
            </a:lvl1pPr>
          </a:lstStyle>
          <a:p>
            <a:pPr>
              <a:defRPr/>
            </a:pPr>
            <a:endParaRPr lang="it-IT"/>
          </a:p>
        </p:txBody>
      </p:sp>
      <p:sp>
        <p:nvSpPr>
          <p:cNvPr id="2051" name="Rectangle 3"/>
          <p:cNvSpPr>
            <a:spLocks noGrp="1" noChangeArrowheads="1"/>
          </p:cNvSpPr>
          <p:nvPr>
            <p:ph type="dt" idx="1"/>
          </p:nvPr>
        </p:nvSpPr>
        <p:spPr bwMode="auto">
          <a:xfrm>
            <a:off x="3894139" y="0"/>
            <a:ext cx="2879725" cy="517608"/>
          </a:xfrm>
          <a:prstGeom prst="rect">
            <a:avLst/>
          </a:prstGeom>
          <a:noFill/>
          <a:ln w="9525">
            <a:noFill/>
            <a:miter lim="800000"/>
            <a:headEnd/>
            <a:tailEnd/>
          </a:ln>
          <a:effectLst/>
        </p:spPr>
        <p:txBody>
          <a:bodyPr vert="horz" wrap="square" lIns="90639" tIns="45311" rIns="90639" bIns="45311" numCol="1" anchor="t" anchorCtr="0" compatLnSpc="1">
            <a:prstTxWarp prst="textNoShape">
              <a:avLst/>
            </a:prstTxWarp>
          </a:bodyPr>
          <a:lstStyle>
            <a:lvl1pPr algn="r" defTabSz="-11386645">
              <a:spcBef>
                <a:spcPct val="0"/>
              </a:spcBef>
              <a:buClrTx/>
              <a:buFontTx/>
              <a:buNone/>
              <a:defRPr sz="1800" b="0">
                <a:cs typeface="Arial" charset="0"/>
              </a:defRPr>
            </a:lvl1pPr>
          </a:lstStyle>
          <a:p>
            <a:pPr>
              <a:defRPr/>
            </a:pPr>
            <a:endParaRPr lang="it-IT"/>
          </a:p>
        </p:txBody>
      </p:sp>
      <p:sp>
        <p:nvSpPr>
          <p:cNvPr id="7172" name="Rectangle 4"/>
          <p:cNvSpPr>
            <a:spLocks noGrp="1" noRot="1" noChangeAspect="1" noChangeArrowheads="1" noTextEdit="1"/>
          </p:cNvSpPr>
          <p:nvPr>
            <p:ph type="sldImg" idx="2"/>
          </p:nvPr>
        </p:nvSpPr>
        <p:spPr bwMode="auto">
          <a:xfrm>
            <a:off x="895350" y="758825"/>
            <a:ext cx="4960938" cy="3722688"/>
          </a:xfrm>
          <a:prstGeom prst="rect">
            <a:avLst/>
          </a:prstGeom>
          <a:noFill/>
          <a:ln w="12700">
            <a:solidFill>
              <a:srgbClr val="000000"/>
            </a:solidFill>
            <a:miter lim="800000"/>
            <a:headEnd/>
            <a:tailEnd/>
          </a:ln>
        </p:spPr>
      </p:sp>
      <p:sp>
        <p:nvSpPr>
          <p:cNvPr id="2053" name="Rectangle 5"/>
          <p:cNvSpPr>
            <a:spLocks noGrp="1" noChangeArrowheads="1"/>
          </p:cNvSpPr>
          <p:nvPr>
            <p:ph type="body" sz="quarter" idx="3"/>
          </p:nvPr>
        </p:nvSpPr>
        <p:spPr bwMode="auto">
          <a:xfrm>
            <a:off x="920750" y="4723568"/>
            <a:ext cx="4956175" cy="4513984"/>
          </a:xfrm>
          <a:prstGeom prst="rect">
            <a:avLst/>
          </a:prstGeom>
          <a:noFill/>
          <a:ln w="9525">
            <a:noFill/>
            <a:miter lim="800000"/>
            <a:headEnd/>
            <a:tailEnd/>
          </a:ln>
          <a:effectLst/>
        </p:spPr>
        <p:txBody>
          <a:bodyPr vert="horz" wrap="square" lIns="90639" tIns="45311" rIns="90639" bIns="45311"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2054" name="Rectangle 6"/>
          <p:cNvSpPr>
            <a:spLocks noGrp="1" noChangeArrowheads="1"/>
          </p:cNvSpPr>
          <p:nvPr>
            <p:ph type="ftr" sz="quarter" idx="4"/>
          </p:nvPr>
        </p:nvSpPr>
        <p:spPr bwMode="auto">
          <a:xfrm>
            <a:off x="1" y="9445548"/>
            <a:ext cx="2974975" cy="447747"/>
          </a:xfrm>
          <a:prstGeom prst="rect">
            <a:avLst/>
          </a:prstGeom>
          <a:noFill/>
          <a:ln w="9525">
            <a:noFill/>
            <a:miter lim="800000"/>
            <a:headEnd/>
            <a:tailEnd/>
          </a:ln>
          <a:effectLst/>
        </p:spPr>
        <p:txBody>
          <a:bodyPr vert="horz" wrap="square" lIns="90639" tIns="45311" rIns="90639" bIns="45311" numCol="1" anchor="b" anchorCtr="0" compatLnSpc="1">
            <a:prstTxWarp prst="textNoShape">
              <a:avLst/>
            </a:prstTxWarp>
          </a:bodyPr>
          <a:lstStyle>
            <a:lvl1pPr algn="l" defTabSz="-11386645">
              <a:spcBef>
                <a:spcPct val="0"/>
              </a:spcBef>
              <a:buClrTx/>
              <a:buFontTx/>
              <a:buNone/>
              <a:defRPr sz="1800" b="0">
                <a:cs typeface="Arial" charset="0"/>
              </a:defRPr>
            </a:lvl1pPr>
          </a:lstStyle>
          <a:p>
            <a:pPr>
              <a:defRPr/>
            </a:pPr>
            <a:r>
              <a:rPr lang="it-IT"/>
              <a:t>Pag. </a:t>
            </a:r>
          </a:p>
        </p:txBody>
      </p:sp>
      <p:sp>
        <p:nvSpPr>
          <p:cNvPr id="2055" name="Rectangle 7"/>
          <p:cNvSpPr>
            <a:spLocks noGrp="1" noChangeArrowheads="1"/>
          </p:cNvSpPr>
          <p:nvPr>
            <p:ph type="sldNum" sz="quarter" idx="5"/>
          </p:nvPr>
        </p:nvSpPr>
        <p:spPr bwMode="auto">
          <a:xfrm>
            <a:off x="3894139" y="9445548"/>
            <a:ext cx="2879725" cy="447747"/>
          </a:xfrm>
          <a:prstGeom prst="rect">
            <a:avLst/>
          </a:prstGeom>
          <a:noFill/>
          <a:ln w="9525">
            <a:noFill/>
            <a:miter lim="800000"/>
            <a:headEnd/>
            <a:tailEnd/>
          </a:ln>
          <a:effectLst/>
        </p:spPr>
        <p:txBody>
          <a:bodyPr vert="horz" wrap="square" lIns="90639" tIns="45311" rIns="90639" bIns="45311" numCol="1" anchor="b" anchorCtr="0" compatLnSpc="1">
            <a:prstTxWarp prst="textNoShape">
              <a:avLst/>
            </a:prstTxWarp>
          </a:bodyPr>
          <a:lstStyle>
            <a:lvl1pPr algn="r" defTabSz="-11386645">
              <a:spcBef>
                <a:spcPct val="0"/>
              </a:spcBef>
              <a:buClrTx/>
              <a:buFontTx/>
              <a:buNone/>
              <a:defRPr sz="1800" b="0">
                <a:cs typeface="Arial" charset="0"/>
              </a:defRPr>
            </a:lvl1pPr>
          </a:lstStyle>
          <a:p>
            <a:pPr>
              <a:defRPr/>
            </a:pPr>
            <a:fld id="{2A7F54F0-F11A-4349-BC25-8DB7FBC63A1B}" type="slidenum">
              <a:rPr lang="it-IT"/>
              <a:pPr>
                <a:defRPr/>
              </a:pPr>
              <a:t>‹N›</a:t>
            </a:fld>
            <a:endParaRPr lang="it-IT"/>
          </a:p>
        </p:txBody>
      </p:sp>
    </p:spTree>
    <p:extLst>
      <p:ext uri="{BB962C8B-B14F-4D97-AF65-F5344CB8AC3E}">
        <p14:creationId xmlns:p14="http://schemas.microsoft.com/office/powerpoint/2010/main" val="4094134930"/>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p:cNvSpPr>
            <a:spLocks noGrp="1" noChangeArrowheads="1"/>
          </p:cNvSpPr>
          <p:nvPr>
            <p:ph type="sldNum" sz="quarter" idx="5"/>
          </p:nvPr>
        </p:nvSpPr>
        <p:spPr>
          <a:noFill/>
        </p:spPr>
        <p:txBody>
          <a:bodyPr/>
          <a:lstStyle/>
          <a:p>
            <a:pPr defTabSz="-11385550"/>
            <a:fld id="{54C3B03F-97ED-47C1-99B3-6C6172FEE62B}" type="slidenum">
              <a:rPr lang="it-IT" smtClean="0"/>
              <a:pPr defTabSz="-11385550"/>
              <a:t>1</a:t>
            </a:fld>
            <a:endParaRPr lang="it-IT"/>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noFill/>
          <a:ln/>
        </p:spPr>
        <p:txBody>
          <a:bodyPr/>
          <a:lstStyle/>
          <a:p>
            <a:pPr eaLnBrk="1" hangingPunct="1"/>
            <a:endParaRPr lang="it-IT"/>
          </a:p>
        </p:txBody>
      </p:sp>
      <p:sp>
        <p:nvSpPr>
          <p:cNvPr id="10244" name="Segnaposto piè di pagina 4"/>
          <p:cNvSpPr>
            <a:spLocks noGrp="1"/>
          </p:cNvSpPr>
          <p:nvPr>
            <p:ph type="ftr" sz="quarter" idx="4"/>
          </p:nvPr>
        </p:nvSpPr>
        <p:spPr>
          <a:noFill/>
        </p:spPr>
        <p:txBody>
          <a:bodyPr/>
          <a:lstStyle/>
          <a:p>
            <a:pPr defTabSz="-11385550"/>
            <a:r>
              <a:rPr lang="it-IT"/>
              <a:t>Pag. </a:t>
            </a:r>
          </a:p>
        </p:txBody>
      </p:sp>
    </p:spTree>
    <p:extLst>
      <p:ext uri="{BB962C8B-B14F-4D97-AF65-F5344CB8AC3E}">
        <p14:creationId xmlns:p14="http://schemas.microsoft.com/office/powerpoint/2010/main" val="3853107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p:cNvSpPr>
            <a:spLocks noGrp="1" noChangeArrowheads="1"/>
          </p:cNvSpPr>
          <p:nvPr>
            <p:ph type="sldNum" sz="quarter" idx="5"/>
          </p:nvPr>
        </p:nvSpPr>
        <p:spPr>
          <a:noFill/>
        </p:spPr>
        <p:txBody>
          <a:bodyPr/>
          <a:lstStyle/>
          <a:p>
            <a:pPr defTabSz="-11385550"/>
            <a:fld id="{54C3B03F-97ED-47C1-99B3-6C6172FEE62B}" type="slidenum">
              <a:rPr lang="it-IT" smtClean="0"/>
              <a:pPr defTabSz="-11385550"/>
              <a:t>31</a:t>
            </a:fld>
            <a:endParaRPr lang="it-IT"/>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noFill/>
          <a:ln/>
        </p:spPr>
        <p:txBody>
          <a:bodyPr/>
          <a:lstStyle/>
          <a:p>
            <a:pPr eaLnBrk="1" hangingPunct="1"/>
            <a:endParaRPr lang="it-IT"/>
          </a:p>
        </p:txBody>
      </p:sp>
      <p:sp>
        <p:nvSpPr>
          <p:cNvPr id="10244" name="Segnaposto piè di pagina 4"/>
          <p:cNvSpPr>
            <a:spLocks noGrp="1"/>
          </p:cNvSpPr>
          <p:nvPr>
            <p:ph type="ftr" sz="quarter" idx="4"/>
          </p:nvPr>
        </p:nvSpPr>
        <p:spPr>
          <a:noFill/>
        </p:spPr>
        <p:txBody>
          <a:bodyPr/>
          <a:lstStyle/>
          <a:p>
            <a:pPr defTabSz="-11385550"/>
            <a:r>
              <a:rPr lang="it-IT"/>
              <a:t>Pag. </a:t>
            </a:r>
          </a:p>
        </p:txBody>
      </p:sp>
    </p:spTree>
    <p:extLst>
      <p:ext uri="{BB962C8B-B14F-4D97-AF65-F5344CB8AC3E}">
        <p14:creationId xmlns:p14="http://schemas.microsoft.com/office/powerpoint/2010/main" val="1812966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3" name="Line 84"/>
          <p:cNvSpPr>
            <a:spLocks noChangeShapeType="1"/>
          </p:cNvSpPr>
          <p:nvPr userDrawn="1"/>
        </p:nvSpPr>
        <p:spPr bwMode="auto">
          <a:xfrm>
            <a:off x="1028700" y="1798638"/>
            <a:ext cx="8115300" cy="0"/>
          </a:xfrm>
          <a:prstGeom prst="line">
            <a:avLst/>
          </a:prstGeom>
          <a:noFill/>
          <a:ln w="34925">
            <a:solidFill>
              <a:srgbClr val="FF0000"/>
            </a:solidFill>
            <a:round/>
            <a:headEnd/>
            <a:tailEnd/>
          </a:ln>
        </p:spPr>
        <p:txBody>
          <a:bodyPr wrap="none" anchor="ctr"/>
          <a:lstStyle/>
          <a:p>
            <a:pPr algn="ctr">
              <a:spcBef>
                <a:spcPct val="50000"/>
              </a:spcBef>
              <a:buClr>
                <a:schemeClr val="tx1"/>
              </a:buClr>
              <a:buFontTx/>
              <a:buChar char="•"/>
              <a:defRPr/>
            </a:pPr>
            <a:endParaRPr lang="it-IT">
              <a:cs typeface="Arial" pitchFamily="34" charset="0"/>
            </a:endParaRPr>
          </a:p>
        </p:txBody>
      </p:sp>
      <p:sp>
        <p:nvSpPr>
          <p:cNvPr id="4" name="Line 90"/>
          <p:cNvSpPr>
            <a:spLocks noChangeShapeType="1"/>
          </p:cNvSpPr>
          <p:nvPr userDrawn="1"/>
        </p:nvSpPr>
        <p:spPr bwMode="auto">
          <a:xfrm>
            <a:off x="1028700" y="1798638"/>
            <a:ext cx="8115300" cy="0"/>
          </a:xfrm>
          <a:prstGeom prst="line">
            <a:avLst/>
          </a:prstGeom>
          <a:noFill/>
          <a:ln w="34925">
            <a:solidFill>
              <a:srgbClr val="FF0000"/>
            </a:solidFill>
            <a:round/>
            <a:headEnd/>
            <a:tailEnd/>
          </a:ln>
        </p:spPr>
        <p:txBody>
          <a:bodyPr wrap="none" anchor="ctr"/>
          <a:lstStyle/>
          <a:p>
            <a:pPr algn="ctr">
              <a:spcBef>
                <a:spcPct val="50000"/>
              </a:spcBef>
              <a:buClr>
                <a:schemeClr val="tx1"/>
              </a:buClr>
              <a:buFontTx/>
              <a:buChar char="•"/>
              <a:defRPr/>
            </a:pPr>
            <a:endParaRPr lang="it-IT">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blank" preserve="1">
  <p:cSld name="1_Vuota">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ontenuti">
    <p:spTree>
      <p:nvGrpSpPr>
        <p:cNvPr id="1" name=""/>
        <p:cNvGrpSpPr/>
        <p:nvPr/>
      </p:nvGrpSpPr>
      <p:grpSpPr>
        <a:xfrm>
          <a:off x="0" y="0"/>
          <a:ext cx="0" cy="0"/>
          <a:chOff x="0" y="0"/>
          <a:chExt cx="0" cy="0"/>
        </a:xfrm>
      </p:grpSpPr>
      <p:pic>
        <p:nvPicPr>
          <p:cNvPr id="3" name="Picture 7" descr="parte sopra_sfumata">
            <a:extLst>
              <a:ext uri="{FF2B5EF4-FFF2-40B4-BE49-F238E27FC236}">
                <a16:creationId xmlns:a16="http://schemas.microsoft.com/office/drawing/2014/main" id="{0DB11ED8-66B1-4A66-B703-98C87342B41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229433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egnaposto titolo 1"/>
          <p:cNvSpPr>
            <a:spLocks noGrp="1"/>
          </p:cNvSpPr>
          <p:nvPr>
            <p:ph type="title"/>
          </p:nvPr>
        </p:nvSpPr>
        <p:spPr>
          <a:xfrm>
            <a:off x="317634" y="758825"/>
            <a:ext cx="8525577" cy="385645"/>
          </a:xfrm>
          <a:prstGeom prst="rect">
            <a:avLst/>
          </a:prstGeom>
        </p:spPr>
        <p:txBody>
          <a:bodyPr vert="horz" lIns="91440" tIns="45720" rIns="91440" bIns="45720" rtlCol="0" anchor="ctr">
            <a:normAutofit/>
          </a:bodyPr>
          <a:lstStyle>
            <a:lvl1pPr>
              <a:defRPr sz="1800">
                <a:solidFill>
                  <a:srgbClr val="3B8E65"/>
                </a:solidFill>
                <a:latin typeface="Franklin Gothic Demi" charset="0"/>
                <a:ea typeface="Franklin Gothic Demi" charset="0"/>
                <a:cs typeface="Franklin Gothic Demi" charset="0"/>
              </a:defRPr>
            </a:lvl1pPr>
          </a:lstStyle>
          <a:p>
            <a:r>
              <a:rPr lang="en-US" dirty="0"/>
              <a:t>Click to edit Master title style</a:t>
            </a:r>
            <a:endParaRPr lang="it-IT" dirty="0"/>
          </a:p>
        </p:txBody>
      </p:sp>
      <p:sp>
        <p:nvSpPr>
          <p:cNvPr id="5" name="Segnaposto piè di pagina 1">
            <a:extLst>
              <a:ext uri="{FF2B5EF4-FFF2-40B4-BE49-F238E27FC236}">
                <a16:creationId xmlns:a16="http://schemas.microsoft.com/office/drawing/2014/main" id="{24278D07-F492-4FD1-BB5F-6AEA82A59989}"/>
              </a:ext>
            </a:extLst>
          </p:cNvPr>
          <p:cNvSpPr>
            <a:spLocks noGrp="1"/>
          </p:cNvSpPr>
          <p:nvPr>
            <p:ph type="ftr" sz="quarter" idx="10"/>
          </p:nvPr>
        </p:nvSpPr>
        <p:spPr/>
        <p:txBody>
          <a:bodyPr vert="horz" lIns="91440" tIns="45720" rIns="91440" bIns="45720" numCol="1" anchor="t" anchorCtr="0" compatLnSpc="1">
            <a:prstTxWarp prst="textNoShape">
              <a:avLst/>
            </a:prstTxWarp>
          </a:bodyPr>
          <a:lstStyle>
            <a:lvl1pPr fontAlgn="base">
              <a:spcBef>
                <a:spcPct val="0"/>
              </a:spcBef>
              <a:spcAft>
                <a:spcPct val="0"/>
              </a:spcAft>
              <a:defRPr smtClean="0">
                <a:latin typeface="Franklin Gothic Demi" panose="020B0703020102020204" pitchFamily="34" charset="0"/>
                <a:ea typeface="SimSun" panose="02010600030101010101" pitchFamily="2" charset="-122"/>
                <a:cs typeface="Arial" panose="020B0604020202020204" pitchFamily="34" charset="0"/>
              </a:defRPr>
            </a:lvl1pPr>
          </a:lstStyle>
          <a:p>
            <a:r>
              <a:rPr altLang="zh-CN"/>
              <a:t>Terre e rocce da scavo: le novità introdotte dal DPR n. 120 del 13 giugno 2017 e il ruolo dell’Arpa</a:t>
            </a:r>
            <a:endParaRPr altLang="it-IT">
              <a:ea typeface="Franklin Gothic Demi" charset="0"/>
            </a:endParaRPr>
          </a:p>
        </p:txBody>
      </p:sp>
    </p:spTree>
    <p:extLst>
      <p:ext uri="{BB962C8B-B14F-4D97-AF65-F5344CB8AC3E}">
        <p14:creationId xmlns:p14="http://schemas.microsoft.com/office/powerpoint/2010/main" val="851108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1_Contenuti">
    <p:spTree>
      <p:nvGrpSpPr>
        <p:cNvPr id="1" name=""/>
        <p:cNvGrpSpPr/>
        <p:nvPr/>
      </p:nvGrpSpPr>
      <p:grpSpPr>
        <a:xfrm>
          <a:off x="0" y="0"/>
          <a:ext cx="0" cy="0"/>
          <a:chOff x="0" y="0"/>
          <a:chExt cx="0" cy="0"/>
        </a:xfrm>
      </p:grpSpPr>
      <p:pic>
        <p:nvPicPr>
          <p:cNvPr id="3" name="Picture 7" descr="parte sopra_sfumata">
            <a:extLst>
              <a:ext uri="{FF2B5EF4-FFF2-40B4-BE49-F238E27FC236}">
                <a16:creationId xmlns:a16="http://schemas.microsoft.com/office/drawing/2014/main" id="{0DB11ED8-66B1-4A66-B703-98C87342B41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229433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egnaposto titolo 1"/>
          <p:cNvSpPr>
            <a:spLocks noGrp="1"/>
          </p:cNvSpPr>
          <p:nvPr>
            <p:ph type="title"/>
          </p:nvPr>
        </p:nvSpPr>
        <p:spPr>
          <a:xfrm>
            <a:off x="317634" y="758825"/>
            <a:ext cx="8525577" cy="385645"/>
          </a:xfrm>
          <a:prstGeom prst="rect">
            <a:avLst/>
          </a:prstGeom>
        </p:spPr>
        <p:txBody>
          <a:bodyPr vert="horz" lIns="91440" tIns="45720" rIns="91440" bIns="45720" rtlCol="0" anchor="ctr">
            <a:normAutofit/>
          </a:bodyPr>
          <a:lstStyle>
            <a:lvl1pPr>
              <a:defRPr sz="1800">
                <a:solidFill>
                  <a:srgbClr val="3B8E65"/>
                </a:solidFill>
                <a:latin typeface="Franklin Gothic Demi" charset="0"/>
                <a:ea typeface="Franklin Gothic Demi" charset="0"/>
                <a:cs typeface="Franklin Gothic Demi" charset="0"/>
              </a:defRPr>
            </a:lvl1pPr>
          </a:lstStyle>
          <a:p>
            <a:r>
              <a:rPr lang="en-US" dirty="0"/>
              <a:t>Click to edit Master title style</a:t>
            </a:r>
            <a:endParaRPr lang="it-IT" dirty="0"/>
          </a:p>
        </p:txBody>
      </p:sp>
      <p:sp>
        <p:nvSpPr>
          <p:cNvPr id="5" name="Segnaposto piè di pagina 1">
            <a:extLst>
              <a:ext uri="{FF2B5EF4-FFF2-40B4-BE49-F238E27FC236}">
                <a16:creationId xmlns:a16="http://schemas.microsoft.com/office/drawing/2014/main" id="{24278D07-F492-4FD1-BB5F-6AEA82A59989}"/>
              </a:ext>
            </a:extLst>
          </p:cNvPr>
          <p:cNvSpPr>
            <a:spLocks noGrp="1"/>
          </p:cNvSpPr>
          <p:nvPr>
            <p:ph type="ftr" sz="quarter" idx="10"/>
          </p:nvPr>
        </p:nvSpPr>
        <p:spPr>
          <a:xfrm>
            <a:off x="1942415" y="6135809"/>
            <a:ext cx="5716488" cy="365125"/>
          </a:xfrm>
          <a:prstGeom prst="rect">
            <a:avLst/>
          </a:prstGeom>
        </p:spPr>
        <p:txBody>
          <a:bodyPr vert="horz" lIns="91440" tIns="45720" rIns="91440" bIns="45720" numCol="1" anchor="t" anchorCtr="0" compatLnSpc="1">
            <a:prstTxWarp prst="textNoShape">
              <a:avLst/>
            </a:prstTxWarp>
          </a:bodyPr>
          <a:lstStyle>
            <a:lvl1pPr fontAlgn="base">
              <a:spcBef>
                <a:spcPct val="0"/>
              </a:spcBef>
              <a:spcAft>
                <a:spcPct val="0"/>
              </a:spcAft>
              <a:defRPr smtClean="0">
                <a:latin typeface="Franklin Gothic Demi" panose="020B0703020102020204" pitchFamily="34" charset="0"/>
                <a:ea typeface="SimSun" panose="02010600030101010101" pitchFamily="2" charset="-122"/>
                <a:cs typeface="Arial" panose="020B0604020202020204" pitchFamily="34" charset="0"/>
              </a:defRPr>
            </a:lvl1pPr>
          </a:lstStyle>
          <a:p>
            <a:r>
              <a:rPr altLang="zh-CN"/>
              <a:t>Terre e rocce da scavo: le novità introdotte dal DPR n. 120 del 13 giugno 2017 e il ruolo dell’Arpa</a:t>
            </a:r>
            <a:endParaRPr altLang="it-IT">
              <a:ea typeface="Franklin Gothic Demi" charset="0"/>
            </a:endParaRPr>
          </a:p>
        </p:txBody>
      </p:sp>
    </p:spTree>
    <p:extLst>
      <p:ext uri="{BB962C8B-B14F-4D97-AF65-F5344CB8AC3E}">
        <p14:creationId xmlns:p14="http://schemas.microsoft.com/office/powerpoint/2010/main" val="1441019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2_Contenuti">
    <p:spTree>
      <p:nvGrpSpPr>
        <p:cNvPr id="1" name=""/>
        <p:cNvGrpSpPr/>
        <p:nvPr/>
      </p:nvGrpSpPr>
      <p:grpSpPr>
        <a:xfrm>
          <a:off x="0" y="0"/>
          <a:ext cx="0" cy="0"/>
          <a:chOff x="0" y="0"/>
          <a:chExt cx="0" cy="0"/>
        </a:xfrm>
      </p:grpSpPr>
      <p:pic>
        <p:nvPicPr>
          <p:cNvPr id="3" name="Picture 7" descr="parte sopra_sfumata">
            <a:extLst>
              <a:ext uri="{FF2B5EF4-FFF2-40B4-BE49-F238E27FC236}">
                <a16:creationId xmlns:a16="http://schemas.microsoft.com/office/drawing/2014/main" id="{0DB11ED8-66B1-4A66-B703-98C87342B41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229433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egnaposto titolo 1"/>
          <p:cNvSpPr>
            <a:spLocks noGrp="1"/>
          </p:cNvSpPr>
          <p:nvPr>
            <p:ph type="title"/>
          </p:nvPr>
        </p:nvSpPr>
        <p:spPr>
          <a:xfrm>
            <a:off x="317634" y="758825"/>
            <a:ext cx="8525577" cy="385645"/>
          </a:xfrm>
          <a:prstGeom prst="rect">
            <a:avLst/>
          </a:prstGeom>
        </p:spPr>
        <p:txBody>
          <a:bodyPr vert="horz" lIns="91440" tIns="45720" rIns="91440" bIns="45720" rtlCol="0" anchor="ctr">
            <a:normAutofit/>
          </a:bodyPr>
          <a:lstStyle>
            <a:lvl1pPr>
              <a:defRPr sz="1800">
                <a:solidFill>
                  <a:srgbClr val="3B8E65"/>
                </a:solidFill>
                <a:latin typeface="Franklin Gothic Demi" charset="0"/>
                <a:ea typeface="Franklin Gothic Demi" charset="0"/>
                <a:cs typeface="Franklin Gothic Demi" charset="0"/>
              </a:defRPr>
            </a:lvl1pPr>
          </a:lstStyle>
          <a:p>
            <a:r>
              <a:rPr lang="en-US" dirty="0"/>
              <a:t>Click to edit Master title style</a:t>
            </a:r>
            <a:endParaRPr lang="it-IT" dirty="0"/>
          </a:p>
        </p:txBody>
      </p:sp>
      <p:sp>
        <p:nvSpPr>
          <p:cNvPr id="5" name="Segnaposto piè di pagina 1">
            <a:extLst>
              <a:ext uri="{FF2B5EF4-FFF2-40B4-BE49-F238E27FC236}">
                <a16:creationId xmlns:a16="http://schemas.microsoft.com/office/drawing/2014/main" id="{24278D07-F492-4FD1-BB5F-6AEA82A59989}"/>
              </a:ext>
            </a:extLst>
          </p:cNvPr>
          <p:cNvSpPr>
            <a:spLocks noGrp="1"/>
          </p:cNvSpPr>
          <p:nvPr>
            <p:ph type="ftr" sz="quarter" idx="10"/>
          </p:nvPr>
        </p:nvSpPr>
        <p:spPr>
          <a:xfrm>
            <a:off x="609599" y="6041363"/>
            <a:ext cx="4622973" cy="365125"/>
          </a:xfrm>
          <a:prstGeom prst="rect">
            <a:avLst/>
          </a:prstGeom>
        </p:spPr>
        <p:txBody>
          <a:bodyPr vert="horz" lIns="91440" tIns="45720" rIns="91440" bIns="45720" numCol="1" anchor="t" anchorCtr="0" compatLnSpc="1">
            <a:prstTxWarp prst="textNoShape">
              <a:avLst/>
            </a:prstTxWarp>
          </a:bodyPr>
          <a:lstStyle>
            <a:lvl1pPr fontAlgn="base">
              <a:spcBef>
                <a:spcPct val="0"/>
              </a:spcBef>
              <a:spcAft>
                <a:spcPct val="0"/>
              </a:spcAft>
              <a:defRPr smtClean="0">
                <a:latin typeface="Franklin Gothic Demi" panose="020B0703020102020204" pitchFamily="34" charset="0"/>
                <a:ea typeface="SimSun" panose="02010600030101010101" pitchFamily="2" charset="-122"/>
                <a:cs typeface="Arial" panose="020B0604020202020204" pitchFamily="34" charset="0"/>
              </a:defRPr>
            </a:lvl1pPr>
          </a:lstStyle>
          <a:p>
            <a:r>
              <a:rPr altLang="zh-CN"/>
              <a:t>Terre e rocce da scavo: le novità introdotte dal DPR n. 120 del 13 giugno 2017 e il ruolo dell’Arpa</a:t>
            </a:r>
            <a:endParaRPr altLang="it-IT">
              <a:ea typeface="Franklin Gothic Demi" charset="0"/>
            </a:endParaRPr>
          </a:p>
        </p:txBody>
      </p:sp>
    </p:spTree>
    <p:extLst>
      <p:ext uri="{BB962C8B-B14F-4D97-AF65-F5344CB8AC3E}">
        <p14:creationId xmlns:p14="http://schemas.microsoft.com/office/powerpoint/2010/main" val="4021112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a:prstGeom prst="rect">
            <a:avLst/>
          </a:prstGeom>
        </p:spPr>
        <p:txBody>
          <a:bodyPr/>
          <a:lstStyle/>
          <a:p>
            <a:r>
              <a:rPr lang="it-IT"/>
              <a:t>Fare clic per modificare lo stile del titolo</a:t>
            </a:r>
            <a:endParaRPr lang="en-US" dirty="0"/>
          </a:p>
        </p:txBody>
      </p:sp>
      <p:sp>
        <p:nvSpPr>
          <p:cNvPr id="3" name="Content Placeholder 2"/>
          <p:cNvSpPr>
            <a:spLocks noGrp="1"/>
          </p:cNvSpPr>
          <p:nvPr>
            <p:ph idx="1"/>
          </p:nvPr>
        </p:nvSpPr>
        <p:spPr>
          <a:xfrm>
            <a:off x="533400" y="533400"/>
            <a:ext cx="6554867" cy="3767670"/>
          </a:xfrm>
          <a:prstGeom prst="rect">
            <a:avLst/>
          </a:prstGeom>
        </p:spPr>
        <p:txBody>
          <a:bodyPr anchor="ct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7430245" y="6172203"/>
            <a:ext cx="1200463" cy="365125"/>
          </a:xfrm>
          <a:prstGeom prst="rect">
            <a:avLst/>
          </a:prstGeom>
        </p:spPr>
        <p:txBody>
          <a:bodyPr/>
          <a:lstStyle/>
          <a:p>
            <a:fld id="{D317FD5A-DD81-4E27-A67D-E66EF6272003}" type="datetimeFigureOut">
              <a:rPr lang="it-IT" smtClean="0"/>
              <a:t>06/04/2020</a:t>
            </a:fld>
            <a:endParaRPr lang="it-IT" dirty="0"/>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endParaRPr lang="it-IT" dirty="0"/>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821AE3EA-6D9A-4D03-8155-1EFB0343A760}" type="slidenum">
              <a:rPr lang="it-IT" smtClean="0"/>
              <a:t>‹N›</a:t>
            </a:fld>
            <a:endParaRPr lang="it-IT" dirty="0"/>
          </a:p>
        </p:txBody>
      </p:sp>
    </p:spTree>
    <p:extLst>
      <p:ext uri="{BB962C8B-B14F-4D97-AF65-F5344CB8AC3E}">
        <p14:creationId xmlns:p14="http://schemas.microsoft.com/office/powerpoint/2010/main" val="218401878"/>
      </p:ext>
    </p:extLst>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3_Contenuti">
    <p:spTree>
      <p:nvGrpSpPr>
        <p:cNvPr id="1" name=""/>
        <p:cNvGrpSpPr/>
        <p:nvPr/>
      </p:nvGrpSpPr>
      <p:grpSpPr>
        <a:xfrm>
          <a:off x="0" y="0"/>
          <a:ext cx="0" cy="0"/>
          <a:chOff x="0" y="0"/>
          <a:chExt cx="0" cy="0"/>
        </a:xfrm>
      </p:grpSpPr>
      <p:pic>
        <p:nvPicPr>
          <p:cNvPr id="3" name="Picture 7" descr="parte sopra_sfumata">
            <a:extLst>
              <a:ext uri="{FF2B5EF4-FFF2-40B4-BE49-F238E27FC236}">
                <a16:creationId xmlns:a16="http://schemas.microsoft.com/office/drawing/2014/main" id="{0DB11ED8-66B1-4A66-B703-98C87342B41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229433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egnaposto titolo 1"/>
          <p:cNvSpPr>
            <a:spLocks noGrp="1"/>
          </p:cNvSpPr>
          <p:nvPr>
            <p:ph type="title"/>
          </p:nvPr>
        </p:nvSpPr>
        <p:spPr>
          <a:xfrm>
            <a:off x="317634" y="758825"/>
            <a:ext cx="8525577" cy="385645"/>
          </a:xfrm>
          <a:prstGeom prst="rect">
            <a:avLst/>
          </a:prstGeom>
        </p:spPr>
        <p:txBody>
          <a:bodyPr vert="horz" lIns="91440" tIns="45720" rIns="91440" bIns="45720" rtlCol="0" anchor="ctr">
            <a:normAutofit/>
          </a:bodyPr>
          <a:lstStyle>
            <a:lvl1pPr>
              <a:defRPr sz="1800">
                <a:solidFill>
                  <a:srgbClr val="3B8E65"/>
                </a:solidFill>
                <a:latin typeface="Franklin Gothic Demi" charset="0"/>
                <a:ea typeface="Franklin Gothic Demi" charset="0"/>
                <a:cs typeface="Franklin Gothic Demi" charset="0"/>
              </a:defRPr>
            </a:lvl1pPr>
          </a:lstStyle>
          <a:p>
            <a:r>
              <a:rPr lang="en-US" dirty="0"/>
              <a:t>Click to edit Master title style</a:t>
            </a:r>
            <a:endParaRPr lang="it-IT" dirty="0"/>
          </a:p>
        </p:txBody>
      </p:sp>
      <p:sp>
        <p:nvSpPr>
          <p:cNvPr id="5" name="Segnaposto piè di pagina 1">
            <a:extLst>
              <a:ext uri="{FF2B5EF4-FFF2-40B4-BE49-F238E27FC236}">
                <a16:creationId xmlns:a16="http://schemas.microsoft.com/office/drawing/2014/main" id="{24278D07-F492-4FD1-BB5F-6AEA82A59989}"/>
              </a:ext>
            </a:extLst>
          </p:cNvPr>
          <p:cNvSpPr>
            <a:spLocks noGrp="1"/>
          </p:cNvSpPr>
          <p:nvPr>
            <p:ph type="ftr" sz="quarter" idx="10"/>
          </p:nvPr>
        </p:nvSpPr>
        <p:spPr>
          <a:xfrm>
            <a:off x="533400" y="6172200"/>
            <a:ext cx="5811724" cy="365125"/>
          </a:xfrm>
          <a:prstGeom prst="rect">
            <a:avLst/>
          </a:prstGeom>
        </p:spPr>
        <p:txBody>
          <a:bodyPr vert="horz" lIns="91440" tIns="45720" rIns="91440" bIns="45720" numCol="1" anchor="t" anchorCtr="0" compatLnSpc="1">
            <a:prstTxWarp prst="textNoShape">
              <a:avLst/>
            </a:prstTxWarp>
          </a:bodyPr>
          <a:lstStyle>
            <a:lvl1pPr fontAlgn="base">
              <a:spcBef>
                <a:spcPct val="0"/>
              </a:spcBef>
              <a:spcAft>
                <a:spcPct val="0"/>
              </a:spcAft>
              <a:defRPr smtClean="0">
                <a:latin typeface="Franklin Gothic Demi" panose="020B0703020102020204" pitchFamily="34" charset="0"/>
                <a:ea typeface="SimSun" panose="02010600030101010101" pitchFamily="2" charset="-122"/>
                <a:cs typeface="Arial" panose="020B0604020202020204" pitchFamily="34" charset="0"/>
              </a:defRPr>
            </a:lvl1pPr>
          </a:lstStyle>
          <a:p>
            <a:r>
              <a:rPr altLang="zh-CN"/>
              <a:t>Terre e rocce da scavo: le novità introdotte dal DPR n. 120 del 13 giugno 2017 e il ruolo dell’Arpa</a:t>
            </a:r>
            <a:endParaRPr altLang="it-IT">
              <a:ea typeface="Franklin Gothic Demi" charset="0"/>
            </a:endParaRPr>
          </a:p>
        </p:txBody>
      </p:sp>
    </p:spTree>
    <p:extLst>
      <p:ext uri="{BB962C8B-B14F-4D97-AF65-F5344CB8AC3E}">
        <p14:creationId xmlns:p14="http://schemas.microsoft.com/office/powerpoint/2010/main" val="3231272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4_Contenuti">
    <p:spTree>
      <p:nvGrpSpPr>
        <p:cNvPr id="1" name=""/>
        <p:cNvGrpSpPr/>
        <p:nvPr/>
      </p:nvGrpSpPr>
      <p:grpSpPr>
        <a:xfrm>
          <a:off x="0" y="0"/>
          <a:ext cx="0" cy="0"/>
          <a:chOff x="0" y="0"/>
          <a:chExt cx="0" cy="0"/>
        </a:xfrm>
      </p:grpSpPr>
      <p:pic>
        <p:nvPicPr>
          <p:cNvPr id="3" name="Picture 7" descr="parte sopra_sfumata">
            <a:extLst>
              <a:ext uri="{FF2B5EF4-FFF2-40B4-BE49-F238E27FC236}">
                <a16:creationId xmlns:a16="http://schemas.microsoft.com/office/drawing/2014/main" id="{0DB11ED8-66B1-4A66-B703-98C87342B41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229433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egnaposto titolo 1"/>
          <p:cNvSpPr>
            <a:spLocks noGrp="1"/>
          </p:cNvSpPr>
          <p:nvPr>
            <p:ph type="title"/>
          </p:nvPr>
        </p:nvSpPr>
        <p:spPr>
          <a:xfrm>
            <a:off x="317634" y="758825"/>
            <a:ext cx="8525577" cy="385645"/>
          </a:xfrm>
          <a:prstGeom prst="rect">
            <a:avLst/>
          </a:prstGeom>
        </p:spPr>
        <p:txBody>
          <a:bodyPr vert="horz" lIns="91440" tIns="45720" rIns="91440" bIns="45720" rtlCol="0" anchor="ctr">
            <a:normAutofit/>
          </a:bodyPr>
          <a:lstStyle>
            <a:lvl1pPr>
              <a:defRPr sz="1800">
                <a:solidFill>
                  <a:srgbClr val="3B8E65"/>
                </a:solidFill>
                <a:latin typeface="Franklin Gothic Demi" charset="0"/>
                <a:ea typeface="Franklin Gothic Demi" charset="0"/>
                <a:cs typeface="Franklin Gothic Demi" charset="0"/>
              </a:defRPr>
            </a:lvl1pPr>
          </a:lstStyle>
          <a:p>
            <a:r>
              <a:rPr lang="en-US" dirty="0"/>
              <a:t>Click to edit Master title style</a:t>
            </a:r>
            <a:endParaRPr lang="it-IT" dirty="0"/>
          </a:p>
        </p:txBody>
      </p:sp>
      <p:sp>
        <p:nvSpPr>
          <p:cNvPr id="5" name="Segnaposto piè di pagina 1">
            <a:extLst>
              <a:ext uri="{FF2B5EF4-FFF2-40B4-BE49-F238E27FC236}">
                <a16:creationId xmlns:a16="http://schemas.microsoft.com/office/drawing/2014/main" id="{24278D07-F492-4FD1-BB5F-6AEA82A59989}"/>
              </a:ext>
            </a:extLst>
          </p:cNvPr>
          <p:cNvSpPr>
            <a:spLocks noGrp="1"/>
          </p:cNvSpPr>
          <p:nvPr>
            <p:ph type="ftr" sz="quarter" idx="10"/>
          </p:nvPr>
        </p:nvSpPr>
        <p:spPr>
          <a:xfrm>
            <a:off x="3028950" y="6356351"/>
            <a:ext cx="3086100" cy="365125"/>
          </a:xfrm>
          <a:prstGeom prst="rect">
            <a:avLst/>
          </a:prstGeom>
        </p:spPr>
        <p:txBody>
          <a:bodyPr vert="horz" lIns="91440" tIns="45720" rIns="91440" bIns="45720" numCol="1" anchor="t" anchorCtr="0" compatLnSpc="1">
            <a:prstTxWarp prst="textNoShape">
              <a:avLst/>
            </a:prstTxWarp>
          </a:bodyPr>
          <a:lstStyle>
            <a:lvl1pPr fontAlgn="base">
              <a:spcBef>
                <a:spcPct val="0"/>
              </a:spcBef>
              <a:spcAft>
                <a:spcPct val="0"/>
              </a:spcAft>
              <a:defRPr smtClean="0">
                <a:latin typeface="Franklin Gothic Demi" panose="020B0703020102020204" pitchFamily="34" charset="0"/>
                <a:ea typeface="SimSun" panose="02010600030101010101" pitchFamily="2" charset="-122"/>
                <a:cs typeface="Arial" panose="020B0604020202020204" pitchFamily="34" charset="0"/>
              </a:defRPr>
            </a:lvl1pPr>
          </a:lstStyle>
          <a:p>
            <a:r>
              <a:rPr altLang="zh-CN"/>
              <a:t>Terre e rocce da scavo: le novità introdotte dal DPR n. 120 del 13 giugno 2017 e il ruolo dell’Arpa</a:t>
            </a:r>
            <a:endParaRPr altLang="it-IT">
              <a:ea typeface="Franklin Gothic Demi" charset="0"/>
            </a:endParaRPr>
          </a:p>
        </p:txBody>
      </p:sp>
    </p:spTree>
    <p:extLst>
      <p:ext uri="{BB962C8B-B14F-4D97-AF65-F5344CB8AC3E}">
        <p14:creationId xmlns:p14="http://schemas.microsoft.com/office/powerpoint/2010/main" val="1490479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5_Contenuti">
    <p:spTree>
      <p:nvGrpSpPr>
        <p:cNvPr id="1" name=""/>
        <p:cNvGrpSpPr/>
        <p:nvPr/>
      </p:nvGrpSpPr>
      <p:grpSpPr>
        <a:xfrm>
          <a:off x="0" y="0"/>
          <a:ext cx="0" cy="0"/>
          <a:chOff x="0" y="0"/>
          <a:chExt cx="0" cy="0"/>
        </a:xfrm>
      </p:grpSpPr>
      <p:pic>
        <p:nvPicPr>
          <p:cNvPr id="3" name="Picture 7" descr="parte sopra_sfumata">
            <a:extLst>
              <a:ext uri="{FF2B5EF4-FFF2-40B4-BE49-F238E27FC236}">
                <a16:creationId xmlns:a16="http://schemas.microsoft.com/office/drawing/2014/main" id="{0DB11ED8-66B1-4A66-B703-98C87342B41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229433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egnaposto titolo 1"/>
          <p:cNvSpPr>
            <a:spLocks noGrp="1"/>
          </p:cNvSpPr>
          <p:nvPr>
            <p:ph type="title"/>
          </p:nvPr>
        </p:nvSpPr>
        <p:spPr>
          <a:xfrm>
            <a:off x="317634" y="758825"/>
            <a:ext cx="8525577" cy="385645"/>
          </a:xfrm>
          <a:prstGeom prst="rect">
            <a:avLst/>
          </a:prstGeom>
        </p:spPr>
        <p:txBody>
          <a:bodyPr vert="horz" lIns="91440" tIns="45720" rIns="91440" bIns="45720" rtlCol="0" anchor="ctr">
            <a:normAutofit/>
          </a:bodyPr>
          <a:lstStyle>
            <a:lvl1pPr>
              <a:defRPr sz="1800">
                <a:solidFill>
                  <a:srgbClr val="3B8E65"/>
                </a:solidFill>
                <a:latin typeface="Franklin Gothic Demi" charset="0"/>
                <a:ea typeface="Franklin Gothic Demi" charset="0"/>
                <a:cs typeface="Franklin Gothic Demi" charset="0"/>
              </a:defRPr>
            </a:lvl1pPr>
          </a:lstStyle>
          <a:p>
            <a:r>
              <a:rPr lang="en-US" dirty="0"/>
              <a:t>Click to edit Master title style</a:t>
            </a:r>
            <a:endParaRPr lang="it-IT" dirty="0"/>
          </a:p>
        </p:txBody>
      </p:sp>
      <p:sp>
        <p:nvSpPr>
          <p:cNvPr id="5" name="Segnaposto piè di pagina 1">
            <a:extLst>
              <a:ext uri="{FF2B5EF4-FFF2-40B4-BE49-F238E27FC236}">
                <a16:creationId xmlns:a16="http://schemas.microsoft.com/office/drawing/2014/main" id="{24278D07-F492-4FD1-BB5F-6AEA82A59989}"/>
              </a:ext>
            </a:extLst>
          </p:cNvPr>
          <p:cNvSpPr>
            <a:spLocks noGrp="1"/>
          </p:cNvSpPr>
          <p:nvPr>
            <p:ph type="ftr" sz="quarter" idx="10"/>
          </p:nvPr>
        </p:nvSpPr>
        <p:spPr>
          <a:xfrm>
            <a:off x="2901951" y="6356351"/>
            <a:ext cx="4433638" cy="365125"/>
          </a:xfrm>
          <a:prstGeom prst="rect">
            <a:avLst/>
          </a:prstGeom>
        </p:spPr>
        <p:txBody>
          <a:bodyPr vert="horz" lIns="91440" tIns="45720" rIns="91440" bIns="45720" numCol="1" anchor="t" anchorCtr="0" compatLnSpc="1">
            <a:prstTxWarp prst="textNoShape">
              <a:avLst/>
            </a:prstTxWarp>
          </a:bodyPr>
          <a:lstStyle>
            <a:lvl1pPr fontAlgn="base">
              <a:spcBef>
                <a:spcPct val="0"/>
              </a:spcBef>
              <a:spcAft>
                <a:spcPct val="0"/>
              </a:spcAft>
              <a:defRPr smtClean="0">
                <a:latin typeface="Franklin Gothic Demi" panose="020B0703020102020204" pitchFamily="34" charset="0"/>
                <a:ea typeface="SimSun" panose="02010600030101010101" pitchFamily="2" charset="-122"/>
                <a:cs typeface="Arial" panose="020B0604020202020204" pitchFamily="34" charset="0"/>
              </a:defRPr>
            </a:lvl1pPr>
          </a:lstStyle>
          <a:p>
            <a:r>
              <a:rPr altLang="zh-CN"/>
              <a:t>Terre e rocce da scavo: le novità introdotte dal DPR n. 120 del 13 giugno 2017 e il ruolo dell’Arpa</a:t>
            </a:r>
            <a:endParaRPr altLang="it-IT">
              <a:ea typeface="Franklin Gothic Demi" charset="0"/>
            </a:endParaRPr>
          </a:p>
        </p:txBody>
      </p:sp>
    </p:spTree>
    <p:extLst>
      <p:ext uri="{BB962C8B-B14F-4D97-AF65-F5344CB8AC3E}">
        <p14:creationId xmlns:p14="http://schemas.microsoft.com/office/powerpoint/2010/main" val="1287410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6_Contenuti">
    <p:spTree>
      <p:nvGrpSpPr>
        <p:cNvPr id="1" name=""/>
        <p:cNvGrpSpPr/>
        <p:nvPr/>
      </p:nvGrpSpPr>
      <p:grpSpPr>
        <a:xfrm>
          <a:off x="0" y="0"/>
          <a:ext cx="0" cy="0"/>
          <a:chOff x="0" y="0"/>
          <a:chExt cx="0" cy="0"/>
        </a:xfrm>
      </p:grpSpPr>
      <p:pic>
        <p:nvPicPr>
          <p:cNvPr id="3" name="Picture 7" descr="parte sopra_sfumata">
            <a:extLst>
              <a:ext uri="{FF2B5EF4-FFF2-40B4-BE49-F238E27FC236}">
                <a16:creationId xmlns:a16="http://schemas.microsoft.com/office/drawing/2014/main" id="{0DB11ED8-66B1-4A66-B703-98C87342B41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229433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egnaposto titolo 1"/>
          <p:cNvSpPr>
            <a:spLocks noGrp="1"/>
          </p:cNvSpPr>
          <p:nvPr>
            <p:ph type="title"/>
          </p:nvPr>
        </p:nvSpPr>
        <p:spPr>
          <a:xfrm>
            <a:off x="317634" y="758825"/>
            <a:ext cx="8525577" cy="385645"/>
          </a:xfrm>
          <a:prstGeom prst="rect">
            <a:avLst/>
          </a:prstGeom>
        </p:spPr>
        <p:txBody>
          <a:bodyPr vert="horz" lIns="91440" tIns="45720" rIns="91440" bIns="45720" rtlCol="0" anchor="ctr">
            <a:normAutofit/>
          </a:bodyPr>
          <a:lstStyle>
            <a:lvl1pPr>
              <a:defRPr sz="1800">
                <a:solidFill>
                  <a:srgbClr val="3B8E65"/>
                </a:solidFill>
                <a:latin typeface="Franklin Gothic Demi" charset="0"/>
                <a:ea typeface="Franklin Gothic Demi" charset="0"/>
                <a:cs typeface="Franklin Gothic Demi" charset="0"/>
              </a:defRPr>
            </a:lvl1pPr>
          </a:lstStyle>
          <a:p>
            <a:r>
              <a:rPr lang="en-US" dirty="0"/>
              <a:t>Click to edit Master title style</a:t>
            </a:r>
            <a:endParaRPr lang="it-IT" dirty="0"/>
          </a:p>
        </p:txBody>
      </p:sp>
      <p:sp>
        <p:nvSpPr>
          <p:cNvPr id="5" name="Segnaposto piè di pagina 1">
            <a:extLst>
              <a:ext uri="{FF2B5EF4-FFF2-40B4-BE49-F238E27FC236}">
                <a16:creationId xmlns:a16="http://schemas.microsoft.com/office/drawing/2014/main" id="{24278D07-F492-4FD1-BB5F-6AEA82A59989}"/>
              </a:ext>
            </a:extLst>
          </p:cNvPr>
          <p:cNvSpPr>
            <a:spLocks noGrp="1"/>
          </p:cNvSpPr>
          <p:nvPr>
            <p:ph type="ftr" sz="quarter" idx="10"/>
          </p:nvPr>
        </p:nvSpPr>
        <p:spPr>
          <a:xfrm>
            <a:off x="1942415" y="6135809"/>
            <a:ext cx="5716488" cy="365125"/>
          </a:xfrm>
          <a:prstGeom prst="rect">
            <a:avLst/>
          </a:prstGeom>
        </p:spPr>
        <p:txBody>
          <a:bodyPr vert="horz" lIns="91440" tIns="45720" rIns="91440" bIns="45720" numCol="1" anchor="t" anchorCtr="0" compatLnSpc="1">
            <a:prstTxWarp prst="textNoShape">
              <a:avLst/>
            </a:prstTxWarp>
          </a:bodyPr>
          <a:lstStyle>
            <a:lvl1pPr fontAlgn="base">
              <a:spcBef>
                <a:spcPct val="0"/>
              </a:spcBef>
              <a:spcAft>
                <a:spcPct val="0"/>
              </a:spcAft>
              <a:defRPr smtClean="0">
                <a:latin typeface="Franklin Gothic Demi" panose="020B0703020102020204" pitchFamily="34" charset="0"/>
                <a:ea typeface="SimSun" panose="02010600030101010101" pitchFamily="2" charset="-122"/>
                <a:cs typeface="Arial" panose="020B0604020202020204" pitchFamily="34" charset="0"/>
              </a:defRPr>
            </a:lvl1pPr>
          </a:lstStyle>
          <a:p>
            <a:r>
              <a:rPr altLang="zh-CN"/>
              <a:t>Terre e rocce da scavo: le novità introdotte dal DPR n. 120 del 13 giugno 2017 e il ruolo dell’Arpa</a:t>
            </a:r>
            <a:endParaRPr altLang="it-IT">
              <a:ea typeface="Franklin Gothic Demi" charset="0"/>
            </a:endParaRPr>
          </a:p>
        </p:txBody>
      </p:sp>
    </p:spTree>
    <p:extLst>
      <p:ext uri="{BB962C8B-B14F-4D97-AF65-F5344CB8AC3E}">
        <p14:creationId xmlns:p14="http://schemas.microsoft.com/office/powerpoint/2010/main" val="662825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7_Contenuti">
    <p:spTree>
      <p:nvGrpSpPr>
        <p:cNvPr id="1" name=""/>
        <p:cNvGrpSpPr/>
        <p:nvPr/>
      </p:nvGrpSpPr>
      <p:grpSpPr>
        <a:xfrm>
          <a:off x="0" y="0"/>
          <a:ext cx="0" cy="0"/>
          <a:chOff x="0" y="0"/>
          <a:chExt cx="0" cy="0"/>
        </a:xfrm>
      </p:grpSpPr>
      <p:pic>
        <p:nvPicPr>
          <p:cNvPr id="3" name="Picture 7" descr="parte sopra_sfumata">
            <a:extLst>
              <a:ext uri="{FF2B5EF4-FFF2-40B4-BE49-F238E27FC236}">
                <a16:creationId xmlns:a16="http://schemas.microsoft.com/office/drawing/2014/main" id="{0DB11ED8-66B1-4A66-B703-98C87342B41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229433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egnaposto titolo 1"/>
          <p:cNvSpPr>
            <a:spLocks noGrp="1"/>
          </p:cNvSpPr>
          <p:nvPr>
            <p:ph type="title"/>
          </p:nvPr>
        </p:nvSpPr>
        <p:spPr>
          <a:xfrm>
            <a:off x="317634" y="758825"/>
            <a:ext cx="8525577" cy="385645"/>
          </a:xfrm>
          <a:prstGeom prst="rect">
            <a:avLst/>
          </a:prstGeom>
        </p:spPr>
        <p:txBody>
          <a:bodyPr vert="horz" lIns="91440" tIns="45720" rIns="91440" bIns="45720" rtlCol="0" anchor="ctr">
            <a:normAutofit/>
          </a:bodyPr>
          <a:lstStyle>
            <a:lvl1pPr>
              <a:defRPr sz="1800">
                <a:solidFill>
                  <a:srgbClr val="3B8E65"/>
                </a:solidFill>
                <a:latin typeface="Franklin Gothic Demi" charset="0"/>
                <a:ea typeface="Franklin Gothic Demi" charset="0"/>
                <a:cs typeface="Franklin Gothic Demi" charset="0"/>
              </a:defRPr>
            </a:lvl1pPr>
          </a:lstStyle>
          <a:p>
            <a:r>
              <a:rPr lang="en-US" dirty="0"/>
              <a:t>Click to edit Master title style</a:t>
            </a:r>
            <a:endParaRPr lang="it-IT" dirty="0"/>
          </a:p>
        </p:txBody>
      </p:sp>
      <p:sp>
        <p:nvSpPr>
          <p:cNvPr id="5" name="Segnaposto piè di pagina 1">
            <a:extLst>
              <a:ext uri="{FF2B5EF4-FFF2-40B4-BE49-F238E27FC236}">
                <a16:creationId xmlns:a16="http://schemas.microsoft.com/office/drawing/2014/main" id="{24278D07-F492-4FD1-BB5F-6AEA82A59989}"/>
              </a:ext>
            </a:extLst>
          </p:cNvPr>
          <p:cNvSpPr>
            <a:spLocks noGrp="1"/>
          </p:cNvSpPr>
          <p:nvPr>
            <p:ph type="ftr" sz="quarter" idx="10"/>
          </p:nvPr>
        </p:nvSpPr>
        <p:spPr>
          <a:xfrm>
            <a:off x="3028950" y="6356351"/>
            <a:ext cx="3086100" cy="365125"/>
          </a:xfrm>
          <a:prstGeom prst="rect">
            <a:avLst/>
          </a:prstGeom>
        </p:spPr>
        <p:txBody>
          <a:bodyPr vert="horz" lIns="91440" tIns="45720" rIns="91440" bIns="45720" numCol="1" anchor="t" anchorCtr="0" compatLnSpc="1">
            <a:prstTxWarp prst="textNoShape">
              <a:avLst/>
            </a:prstTxWarp>
          </a:bodyPr>
          <a:lstStyle>
            <a:lvl1pPr fontAlgn="base">
              <a:spcBef>
                <a:spcPct val="0"/>
              </a:spcBef>
              <a:spcAft>
                <a:spcPct val="0"/>
              </a:spcAft>
              <a:defRPr smtClean="0">
                <a:latin typeface="Franklin Gothic Demi" panose="020B0703020102020204" pitchFamily="34" charset="0"/>
                <a:ea typeface="SimSun" panose="02010600030101010101" pitchFamily="2" charset="-122"/>
                <a:cs typeface="Arial" panose="020B0604020202020204" pitchFamily="34" charset="0"/>
              </a:defRPr>
            </a:lvl1pPr>
          </a:lstStyle>
          <a:p>
            <a:r>
              <a:rPr altLang="zh-CN"/>
              <a:t>Terre e rocce da scavo: le novità introdotte dal DPR n. 120 del 13 giugno 2017 e il ruolo dell’Arpa</a:t>
            </a:r>
            <a:endParaRPr altLang="it-IT">
              <a:ea typeface="Franklin Gothic Demi" charset="0"/>
            </a:endParaRPr>
          </a:p>
        </p:txBody>
      </p:sp>
    </p:spTree>
    <p:extLst>
      <p:ext uri="{BB962C8B-B14F-4D97-AF65-F5344CB8AC3E}">
        <p14:creationId xmlns:p14="http://schemas.microsoft.com/office/powerpoint/2010/main" val="1613697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583A977F-2504-E741-85B4-8F01994E1F25}" type="datetimeFigureOut">
              <a:rPr lang="en-US" dirty="0"/>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61969687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317FD5A-DD81-4E27-A67D-E66EF6272003}" type="datetimeFigureOut">
              <a:rPr lang="it-IT" smtClean="0"/>
              <a:t>06/04/2020</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21AE3EA-6D9A-4D03-8155-1EFB0343A760}" type="slidenum">
              <a:rPr lang="it-IT" smtClean="0"/>
              <a:t>‹N›</a:t>
            </a:fld>
            <a:endParaRPr lang="it-IT" dirty="0"/>
          </a:p>
        </p:txBody>
      </p:sp>
    </p:spTree>
    <p:extLst>
      <p:ext uri="{BB962C8B-B14F-4D97-AF65-F5344CB8AC3E}">
        <p14:creationId xmlns:p14="http://schemas.microsoft.com/office/powerpoint/2010/main" val="1687361065"/>
      </p:ext>
    </p:extLst>
  </p:cSld>
  <p:clrMapOvr>
    <a:masterClrMapping/>
  </p:clrMapOvr>
  <p:transition>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DABB9B27-4D02-2940-AED5-BC8F2B3B1507}" type="datetimeFigureOut">
              <a:rPr lang="en-US" dirty="0"/>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415184266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04CF7878-2C98-7449-BB8F-764A5EA8E558}" type="datetimeFigureOut">
              <a:rPr lang="en-US" dirty="0"/>
              <a:t>4/6/2020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80530276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E6D2F403-9584-1749-B6AB-5E1C5F94527C}" type="datetimeFigureOut">
              <a:rPr lang="en-US" dirty="0"/>
              <a:t>4/6/2020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41767253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A58C0351-EB03-5444-BA93-B7E778374E24}" type="datetimeFigureOut">
              <a:rPr lang="en-US" dirty="0"/>
              <a:t>4/6/2020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147008784"/>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EADB90-FF7E-5041-AB9F-1BC0957AB829}" type="datetimeFigureOut">
              <a:rPr lang="en-US" dirty="0"/>
              <a:t>4/6/2020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02169213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C1EB8CB6-48D8-4E47-B0D3-B56230F429D0}" type="datetimeFigureOut">
              <a:rPr lang="en-US" dirty="0"/>
              <a:t>4/6/2020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374929299"/>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4EF716D3-DCE8-CC45-8106-AE5DFCD073F9}" type="datetimeFigureOut">
              <a:rPr lang="en-US" dirty="0"/>
              <a:t>4/6/2020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73889790"/>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944F351F-53B1-3B4C-8CD4-15B0457E8E3F}" type="datetimeFigureOut">
              <a:rPr lang="en-US" dirty="0"/>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208519391"/>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BAB1E8F6-4F69-E448-82E4-3FF8C30628E4}" type="datetimeFigureOut">
              <a:rPr lang="en-US" dirty="0"/>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dirty="0"/>
              <a:pPr/>
              <a:t>‹N›</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59985679"/>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F790BAD4-EC93-8B4C-97AE-9AB5F3271B19}" type="datetimeFigureOut">
              <a:rPr lang="en-US" dirty="0"/>
              <a:t>4/6/2020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011712967"/>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Scheda nome citazion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E6C9050E-E079-6441-81E7-806D30677343}" type="datetimeFigureOut">
              <a:rPr lang="en-US" dirty="0"/>
              <a:t>4/6/2020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dirty="0"/>
              <a:pPr/>
              <a:t>‹N›</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63433870"/>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99B230AF-FFB7-DE42-B481-AAC2589869DA}" type="datetimeFigureOut">
              <a:rPr lang="en-US" dirty="0"/>
              <a:t>4/6/2020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52187819"/>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E9A7C16-FAF2-2C41-B697-563997C522AD}" type="datetimeFigureOut">
              <a:rPr lang="en-US" dirty="0"/>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50810091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A19D9EA-0687-604F-B97A-763B6765DF9F}" type="datetimeFigureOut">
              <a:rPr lang="en-US" dirty="0"/>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479530082"/>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cSld name="1_Diapositiva titolo">
    <p:spTree>
      <p:nvGrpSpPr>
        <p:cNvPr id="1" name=""/>
        <p:cNvGrpSpPr/>
        <p:nvPr/>
      </p:nvGrpSpPr>
      <p:grpSpPr>
        <a:xfrm>
          <a:off x="0" y="0"/>
          <a:ext cx="0" cy="0"/>
          <a:chOff x="0" y="0"/>
          <a:chExt cx="0" cy="0"/>
        </a:xfrm>
      </p:grpSpPr>
      <p:sp>
        <p:nvSpPr>
          <p:cNvPr id="3" name="Line 84"/>
          <p:cNvSpPr>
            <a:spLocks noChangeShapeType="1"/>
          </p:cNvSpPr>
          <p:nvPr userDrawn="1"/>
        </p:nvSpPr>
        <p:spPr bwMode="auto">
          <a:xfrm>
            <a:off x="1028700" y="1798638"/>
            <a:ext cx="8115300" cy="0"/>
          </a:xfrm>
          <a:prstGeom prst="line">
            <a:avLst/>
          </a:prstGeom>
          <a:noFill/>
          <a:ln w="34925">
            <a:solidFill>
              <a:srgbClr val="FF0000"/>
            </a:solidFill>
            <a:round/>
            <a:headEnd/>
            <a:tailEnd/>
          </a:ln>
        </p:spPr>
        <p:txBody>
          <a:bodyPr wrap="none" anchor="ctr"/>
          <a:lstStyle/>
          <a:p>
            <a:pPr algn="ctr">
              <a:spcBef>
                <a:spcPct val="50000"/>
              </a:spcBef>
              <a:buClr>
                <a:schemeClr val="tx1"/>
              </a:buClr>
              <a:buFontTx/>
              <a:buChar char="•"/>
              <a:defRPr/>
            </a:pPr>
            <a:endParaRPr lang="it-IT">
              <a:cs typeface="Arial" pitchFamily="34" charset="0"/>
            </a:endParaRPr>
          </a:p>
        </p:txBody>
      </p:sp>
      <p:sp>
        <p:nvSpPr>
          <p:cNvPr id="4" name="Line 90"/>
          <p:cNvSpPr>
            <a:spLocks noChangeShapeType="1"/>
          </p:cNvSpPr>
          <p:nvPr userDrawn="1"/>
        </p:nvSpPr>
        <p:spPr bwMode="auto">
          <a:xfrm>
            <a:off x="1028700" y="1798638"/>
            <a:ext cx="8115300" cy="0"/>
          </a:xfrm>
          <a:prstGeom prst="line">
            <a:avLst/>
          </a:prstGeom>
          <a:noFill/>
          <a:ln w="34925">
            <a:solidFill>
              <a:srgbClr val="FF0000"/>
            </a:solidFill>
            <a:round/>
            <a:headEnd/>
            <a:tailEnd/>
          </a:ln>
        </p:spPr>
        <p:txBody>
          <a:bodyPr wrap="none" anchor="ctr"/>
          <a:lstStyle/>
          <a:p>
            <a:pPr algn="ctr">
              <a:spcBef>
                <a:spcPct val="50000"/>
              </a:spcBef>
              <a:buClr>
                <a:schemeClr val="tx1"/>
              </a:buClr>
              <a:buFontTx/>
              <a:buChar char="•"/>
              <a:defRPr/>
            </a:pPr>
            <a:endParaRPr lang="it-IT">
              <a:cs typeface="Arial" pitchFamily="34" charset="0"/>
            </a:endParaRPr>
          </a:p>
        </p:txBody>
      </p:sp>
    </p:spTree>
    <p:extLst>
      <p:ext uri="{BB962C8B-B14F-4D97-AF65-F5344CB8AC3E}">
        <p14:creationId xmlns:p14="http://schemas.microsoft.com/office/powerpoint/2010/main" val="1963175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Line 78"/>
          <p:cNvSpPr>
            <a:spLocks noChangeShapeType="1"/>
          </p:cNvSpPr>
          <p:nvPr userDrawn="1"/>
        </p:nvSpPr>
        <p:spPr bwMode="auto">
          <a:xfrm>
            <a:off x="1028700" y="1798638"/>
            <a:ext cx="8115300" cy="0"/>
          </a:xfrm>
          <a:prstGeom prst="line">
            <a:avLst/>
          </a:prstGeom>
          <a:noFill/>
          <a:ln w="34925">
            <a:solidFill>
              <a:srgbClr val="FF0000"/>
            </a:solidFill>
            <a:round/>
            <a:headEnd/>
            <a:tailEnd/>
          </a:ln>
        </p:spPr>
        <p:txBody>
          <a:bodyPr wrap="none" anchor="ctr"/>
          <a:lstStyle/>
          <a:p>
            <a:pPr algn="ctr">
              <a:spcBef>
                <a:spcPct val="50000"/>
              </a:spcBef>
              <a:buClr>
                <a:schemeClr val="tx1"/>
              </a:buClr>
              <a:buFontTx/>
              <a:buChar char="•"/>
              <a:defRPr/>
            </a:pPr>
            <a:endParaRPr lang="it-IT">
              <a:cs typeface="Arial" pitchFamily="34" charset="0"/>
            </a:endParaRPr>
          </a:p>
        </p:txBody>
      </p:sp>
    </p:spTree>
  </p:cSld>
  <p:clrMap bg1="lt1" tx1="dk1" bg2="lt2" tx2="dk2" accent1="accent1" accent2="accent2" accent3="accent3" accent4="accent4" accent5="accent5" accent6="accent6" hlink="hlink" folHlink="folHlink"/>
  <p:sldLayoutIdLst>
    <p:sldLayoutId id="2147483656" r:id="rId1"/>
    <p:sldLayoutId id="2147483660" r:id="rId2"/>
    <p:sldLayoutId id="2147483661" r:id="rId3"/>
    <p:sldLayoutId id="2147483692" r:id="rId4"/>
    <p:sldLayoutId id="2147483711" r:id="rId5"/>
    <p:sldLayoutId id="2147484383" r:id="rId6"/>
    <p:sldLayoutId id="2147484382" r:id="rId7"/>
    <p:sldLayoutId id="2147484853" r:id="rId8"/>
    <p:sldLayoutId id="2147484867" r:id="rId9"/>
    <p:sldLayoutId id="2147485087" r:id="rId10"/>
    <p:sldLayoutId id="2147485101" r:id="rId11"/>
  </p:sldLayoutIdLst>
  <p:hf sldNum="0" hdr="0" ftr="0" dt="0"/>
  <p:txStyles>
    <p:titleStyle>
      <a:lvl1pPr algn="l" rtl="0" eaLnBrk="0" fontAlgn="base" hangingPunct="0">
        <a:spcBef>
          <a:spcPct val="0"/>
        </a:spcBef>
        <a:spcAft>
          <a:spcPct val="0"/>
        </a:spcAft>
        <a:defRPr sz="2800">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2800">
          <a:solidFill>
            <a:schemeClr val="tx2"/>
          </a:solidFill>
          <a:effectLst>
            <a:outerShdw blurRad="38100" dist="38100" dir="2700000" algn="tl">
              <a:srgbClr val="C0C0C0"/>
            </a:outerShdw>
          </a:effectLst>
          <a:latin typeface="Tahoma" pitchFamily="34" charset="0"/>
          <a:cs typeface="Arial" charset="0"/>
        </a:defRPr>
      </a:lvl2pPr>
      <a:lvl3pPr algn="l" rtl="0" eaLnBrk="0" fontAlgn="base" hangingPunct="0">
        <a:spcBef>
          <a:spcPct val="0"/>
        </a:spcBef>
        <a:spcAft>
          <a:spcPct val="0"/>
        </a:spcAft>
        <a:defRPr sz="2800">
          <a:solidFill>
            <a:schemeClr val="tx2"/>
          </a:solidFill>
          <a:effectLst>
            <a:outerShdw blurRad="38100" dist="38100" dir="2700000" algn="tl">
              <a:srgbClr val="C0C0C0"/>
            </a:outerShdw>
          </a:effectLst>
          <a:latin typeface="Tahoma" pitchFamily="34" charset="0"/>
          <a:cs typeface="Arial" charset="0"/>
        </a:defRPr>
      </a:lvl3pPr>
      <a:lvl4pPr algn="l" rtl="0" eaLnBrk="0" fontAlgn="base" hangingPunct="0">
        <a:spcBef>
          <a:spcPct val="0"/>
        </a:spcBef>
        <a:spcAft>
          <a:spcPct val="0"/>
        </a:spcAft>
        <a:defRPr sz="2800">
          <a:solidFill>
            <a:schemeClr val="tx2"/>
          </a:solidFill>
          <a:effectLst>
            <a:outerShdw blurRad="38100" dist="38100" dir="2700000" algn="tl">
              <a:srgbClr val="C0C0C0"/>
            </a:outerShdw>
          </a:effectLst>
          <a:latin typeface="Tahoma" pitchFamily="34" charset="0"/>
          <a:cs typeface="Arial" charset="0"/>
        </a:defRPr>
      </a:lvl4pPr>
      <a:lvl5pPr algn="l" rtl="0" eaLnBrk="0" fontAlgn="base" hangingPunct="0">
        <a:spcBef>
          <a:spcPct val="0"/>
        </a:spcBef>
        <a:spcAft>
          <a:spcPct val="0"/>
        </a:spcAft>
        <a:defRPr sz="2800">
          <a:solidFill>
            <a:schemeClr val="tx2"/>
          </a:solidFill>
          <a:effectLst>
            <a:outerShdw blurRad="38100" dist="38100" dir="2700000" algn="tl">
              <a:srgbClr val="C0C0C0"/>
            </a:outerShdw>
          </a:effectLst>
          <a:latin typeface="Tahoma" pitchFamily="34" charset="0"/>
          <a:cs typeface="Arial" charset="0"/>
        </a:defRPr>
      </a:lvl5pPr>
      <a:lvl6pPr marL="457200" algn="l" rtl="0" fontAlgn="base">
        <a:spcBef>
          <a:spcPct val="0"/>
        </a:spcBef>
        <a:spcAft>
          <a:spcPct val="0"/>
        </a:spcAft>
        <a:defRPr sz="2800">
          <a:solidFill>
            <a:schemeClr val="tx2"/>
          </a:solidFill>
          <a:effectLst>
            <a:outerShdw blurRad="38100" dist="38100" dir="2700000" algn="tl">
              <a:srgbClr val="C0C0C0"/>
            </a:outerShdw>
          </a:effectLst>
          <a:latin typeface="Tahoma" pitchFamily="34" charset="0"/>
          <a:cs typeface="Arial" charset="0"/>
        </a:defRPr>
      </a:lvl6pPr>
      <a:lvl7pPr marL="914400" algn="l" rtl="0" fontAlgn="base">
        <a:spcBef>
          <a:spcPct val="0"/>
        </a:spcBef>
        <a:spcAft>
          <a:spcPct val="0"/>
        </a:spcAft>
        <a:defRPr sz="2800">
          <a:solidFill>
            <a:schemeClr val="tx2"/>
          </a:solidFill>
          <a:effectLst>
            <a:outerShdw blurRad="38100" dist="38100" dir="2700000" algn="tl">
              <a:srgbClr val="C0C0C0"/>
            </a:outerShdw>
          </a:effectLst>
          <a:latin typeface="Tahoma" pitchFamily="34" charset="0"/>
          <a:cs typeface="Arial" charset="0"/>
        </a:defRPr>
      </a:lvl7pPr>
      <a:lvl8pPr marL="1371600" algn="l" rtl="0" fontAlgn="base">
        <a:spcBef>
          <a:spcPct val="0"/>
        </a:spcBef>
        <a:spcAft>
          <a:spcPct val="0"/>
        </a:spcAft>
        <a:defRPr sz="2800">
          <a:solidFill>
            <a:schemeClr val="tx2"/>
          </a:solidFill>
          <a:effectLst>
            <a:outerShdw blurRad="38100" dist="38100" dir="2700000" algn="tl">
              <a:srgbClr val="C0C0C0"/>
            </a:outerShdw>
          </a:effectLst>
          <a:latin typeface="Tahoma" pitchFamily="34" charset="0"/>
          <a:cs typeface="Arial" charset="0"/>
        </a:defRPr>
      </a:lvl8pPr>
      <a:lvl9pPr marL="1828800" algn="l" rtl="0" fontAlgn="base">
        <a:spcBef>
          <a:spcPct val="0"/>
        </a:spcBef>
        <a:spcAft>
          <a:spcPct val="0"/>
        </a:spcAft>
        <a:defRPr sz="2800">
          <a:solidFill>
            <a:schemeClr val="tx2"/>
          </a:solidFill>
          <a:effectLst>
            <a:outerShdw blurRad="38100" dist="38100" dir="2700000" algn="tl">
              <a:srgbClr val="C0C0C0"/>
            </a:outerShdw>
          </a:effectLst>
          <a:latin typeface="Tahoma" pitchFamily="34" charset="0"/>
          <a:cs typeface="Arial" charset="0"/>
        </a:defRPr>
      </a:lvl9pPr>
    </p:titleStyle>
    <p:bodyStyle>
      <a:lvl1pPr marL="342900" indent="-342900" algn="l" rtl="0" eaLnBrk="0" fontAlgn="base" hangingPunct="0">
        <a:spcBef>
          <a:spcPct val="20000"/>
        </a:spcBef>
        <a:spcAft>
          <a:spcPct val="0"/>
        </a:spcAft>
        <a:buClr>
          <a:schemeClr val="folHlink"/>
        </a:buClr>
        <a:buSzPct val="75000"/>
        <a:buFont typeface="Wingdings" pitchFamily="2" charset="2"/>
        <a:buChar char="n"/>
        <a:defRPr sz="20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70000"/>
        <a:buFont typeface="Wingdings" pitchFamily="2" charset="2"/>
        <a:buChar char="n"/>
        <a:defRPr sz="1600">
          <a:solidFill>
            <a:schemeClr val="tx1"/>
          </a:solidFill>
          <a:latin typeface="+mn-lt"/>
          <a:cs typeface="+mn-cs"/>
        </a:defRPr>
      </a:lvl2pPr>
      <a:lvl3pPr marL="1143000" indent="-228600" algn="l" rtl="0" eaLnBrk="0" fontAlgn="base" hangingPunct="0">
        <a:spcBef>
          <a:spcPct val="20000"/>
        </a:spcBef>
        <a:spcAft>
          <a:spcPct val="0"/>
        </a:spcAft>
        <a:buClr>
          <a:schemeClr val="tx2"/>
        </a:buClr>
        <a:buChar char="•"/>
        <a:defRPr sz="1400">
          <a:solidFill>
            <a:schemeClr val="tx1"/>
          </a:solidFill>
          <a:latin typeface="+mn-lt"/>
          <a:cs typeface="+mn-cs"/>
        </a:defRPr>
      </a:lvl3pPr>
      <a:lvl4pPr marL="1600200" indent="-228600" algn="l" rtl="0" eaLnBrk="0" fontAlgn="base" hangingPunct="0">
        <a:spcBef>
          <a:spcPct val="20000"/>
        </a:spcBef>
        <a:spcAft>
          <a:spcPct val="0"/>
        </a:spcAft>
        <a:buClr>
          <a:schemeClr val="hlink"/>
        </a:buClr>
        <a:buChar char="•"/>
        <a:defRPr sz="1200">
          <a:solidFill>
            <a:schemeClr val="tx1"/>
          </a:solidFill>
          <a:latin typeface="+mn-lt"/>
          <a:cs typeface="+mn-cs"/>
        </a:defRPr>
      </a:lvl4pPr>
      <a:lvl5pPr marL="2057400" indent="-228600" algn="l" rtl="0" eaLnBrk="0" fontAlgn="base" hangingPunct="0">
        <a:spcBef>
          <a:spcPct val="20000"/>
        </a:spcBef>
        <a:spcAft>
          <a:spcPct val="0"/>
        </a:spcAft>
        <a:buClr>
          <a:schemeClr val="tx1"/>
        </a:buClr>
        <a:buSzPct val="85000"/>
        <a:buChar char="•"/>
        <a:defRPr sz="1000">
          <a:solidFill>
            <a:schemeClr val="tx1"/>
          </a:solidFill>
          <a:latin typeface="+mn-lt"/>
          <a:cs typeface="+mn-cs"/>
        </a:defRPr>
      </a:lvl5pPr>
      <a:lvl6pPr marL="2514600" indent="-228600" algn="l" rtl="0" fontAlgn="base">
        <a:spcBef>
          <a:spcPct val="20000"/>
        </a:spcBef>
        <a:spcAft>
          <a:spcPct val="0"/>
        </a:spcAft>
        <a:buClr>
          <a:schemeClr val="tx1"/>
        </a:buClr>
        <a:buSzPct val="85000"/>
        <a:buChar char="•"/>
        <a:defRPr sz="1000">
          <a:solidFill>
            <a:schemeClr val="tx1"/>
          </a:solidFill>
          <a:latin typeface="+mn-lt"/>
          <a:cs typeface="+mn-cs"/>
        </a:defRPr>
      </a:lvl6pPr>
      <a:lvl7pPr marL="2971800" indent="-228600" algn="l" rtl="0" fontAlgn="base">
        <a:spcBef>
          <a:spcPct val="20000"/>
        </a:spcBef>
        <a:spcAft>
          <a:spcPct val="0"/>
        </a:spcAft>
        <a:buClr>
          <a:schemeClr val="tx1"/>
        </a:buClr>
        <a:buSzPct val="85000"/>
        <a:buChar char="•"/>
        <a:defRPr sz="1000">
          <a:solidFill>
            <a:schemeClr val="tx1"/>
          </a:solidFill>
          <a:latin typeface="+mn-lt"/>
          <a:cs typeface="+mn-cs"/>
        </a:defRPr>
      </a:lvl7pPr>
      <a:lvl8pPr marL="3429000" indent="-228600" algn="l" rtl="0" fontAlgn="base">
        <a:spcBef>
          <a:spcPct val="20000"/>
        </a:spcBef>
        <a:spcAft>
          <a:spcPct val="0"/>
        </a:spcAft>
        <a:buClr>
          <a:schemeClr val="tx1"/>
        </a:buClr>
        <a:buSzPct val="85000"/>
        <a:buChar char="•"/>
        <a:defRPr sz="1000">
          <a:solidFill>
            <a:schemeClr val="tx1"/>
          </a:solidFill>
          <a:latin typeface="+mn-lt"/>
          <a:cs typeface="+mn-cs"/>
        </a:defRPr>
      </a:lvl8pPr>
      <a:lvl9pPr marL="3886200" indent="-228600" algn="l" rtl="0" fontAlgn="base">
        <a:spcBef>
          <a:spcPct val="20000"/>
        </a:spcBef>
        <a:spcAft>
          <a:spcPct val="0"/>
        </a:spcAft>
        <a:buClr>
          <a:schemeClr val="tx1"/>
        </a:buClr>
        <a:buSzPct val="85000"/>
        <a:buChar char="•"/>
        <a:defRPr sz="1000">
          <a:solidFill>
            <a:schemeClr val="tx1"/>
          </a:solidFill>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4D9FFFB4-400D-1240-AB24-6F86C96D4DFB}" type="datetimeFigureOut">
              <a:rPr lang="en-US" dirty="0"/>
              <a:t>4/6/2020</a:t>
            </a:fld>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
        <p:nvSpPr>
          <p:cNvPr id="34" name="Line 78"/>
          <p:cNvSpPr>
            <a:spLocks noChangeShapeType="1"/>
          </p:cNvSpPr>
          <p:nvPr userDrawn="1"/>
        </p:nvSpPr>
        <p:spPr bwMode="auto">
          <a:xfrm>
            <a:off x="1028700" y="1798638"/>
            <a:ext cx="8115300" cy="0"/>
          </a:xfrm>
          <a:prstGeom prst="line">
            <a:avLst/>
          </a:prstGeom>
          <a:noFill/>
          <a:ln w="34925">
            <a:solidFill>
              <a:srgbClr val="FF0000"/>
            </a:solidFill>
            <a:round/>
            <a:headEnd/>
            <a:tailEnd/>
          </a:ln>
        </p:spPr>
        <p:txBody>
          <a:bodyPr wrap="none" anchor="ctr"/>
          <a:lstStyle/>
          <a:p>
            <a:pPr algn="ctr">
              <a:spcBef>
                <a:spcPct val="50000"/>
              </a:spcBef>
              <a:buClr>
                <a:schemeClr val="tx1"/>
              </a:buClr>
              <a:buFontTx/>
              <a:buChar char="•"/>
              <a:defRPr/>
            </a:pPr>
            <a:endParaRPr lang="it-IT">
              <a:cs typeface="Arial" pitchFamily="34" charset="0"/>
            </a:endParaRPr>
          </a:p>
        </p:txBody>
      </p:sp>
    </p:spTree>
    <p:extLst>
      <p:ext uri="{BB962C8B-B14F-4D97-AF65-F5344CB8AC3E}">
        <p14:creationId xmlns:p14="http://schemas.microsoft.com/office/powerpoint/2010/main" val="3938431956"/>
      </p:ext>
    </p:extLst>
  </p:cSld>
  <p:clrMap bg1="lt1" tx1="dk1" bg2="lt2" tx2="dk2" accent1="accent1" accent2="accent2" accent3="accent3" accent4="accent4" accent5="accent5" accent6="accent6" hlink="hlink" folHlink="folHlink"/>
  <p:sldLayoutIdLst>
    <p:sldLayoutId id="2147485103" r:id="rId1"/>
    <p:sldLayoutId id="2147485104" r:id="rId2"/>
    <p:sldLayoutId id="2147485105" r:id="rId3"/>
    <p:sldLayoutId id="2147485106" r:id="rId4"/>
    <p:sldLayoutId id="2147485107" r:id="rId5"/>
    <p:sldLayoutId id="2147485108" r:id="rId6"/>
    <p:sldLayoutId id="2147485109" r:id="rId7"/>
    <p:sldLayoutId id="2147485110" r:id="rId8"/>
    <p:sldLayoutId id="2147485111" r:id="rId9"/>
    <p:sldLayoutId id="2147485112" r:id="rId10"/>
    <p:sldLayoutId id="2147485113" r:id="rId11"/>
    <p:sldLayoutId id="2147485114" r:id="rId12"/>
    <p:sldLayoutId id="2147485115" r:id="rId13"/>
    <p:sldLayoutId id="2147485116" r:id="rId14"/>
    <p:sldLayoutId id="2147485117" r:id="rId15"/>
    <p:sldLayoutId id="2147485118" r:id="rId16"/>
    <p:sldLayoutId id="2147485121" r:id="rId17"/>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mailto:d.zulberti@zulberti.eu" TargetMode="External"/><Relationship Id="rId5" Type="http://schemas.openxmlformats.org/officeDocument/2006/relationships/hyperlink" Target="http://www.zulberti.eu/"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6.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6.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6.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18.xml"/><Relationship Id="rId5" Type="http://schemas.openxmlformats.org/officeDocument/2006/relationships/image" Target="../media/image6.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18.xml"/><Relationship Id="rId6" Type="http://schemas.openxmlformats.org/officeDocument/2006/relationships/image" Target="../media/image6.jpg"/><Relationship Id="rId5" Type="http://schemas.openxmlformats.org/officeDocument/2006/relationships/image" Target="../media/image2.pn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6.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18.xml"/><Relationship Id="rId5" Type="http://schemas.openxmlformats.org/officeDocument/2006/relationships/image" Target="../media/image6.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jpeg"/><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6.jp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28.xml"/><Relationship Id="rId6" Type="http://schemas.openxmlformats.org/officeDocument/2006/relationships/image" Target="../media/image6.jpg"/><Relationship Id="rId5" Type="http://schemas.openxmlformats.org/officeDocument/2006/relationships/image" Target="../media/image2.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png"/><Relationship Id="rId2" Type="http://schemas.openxmlformats.org/officeDocument/2006/relationships/image" Target="../media/image28.png"/><Relationship Id="rId1" Type="http://schemas.openxmlformats.org/officeDocument/2006/relationships/slideLayout" Target="../slideLayouts/slideLayout28.xml"/><Relationship Id="rId6" Type="http://schemas.openxmlformats.org/officeDocument/2006/relationships/image" Target="../media/image6.jpg"/><Relationship Id="rId5" Type="http://schemas.openxmlformats.org/officeDocument/2006/relationships/image" Target="../media/image2.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6.jp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png"/><Relationship Id="rId2" Type="http://schemas.openxmlformats.org/officeDocument/2006/relationships/image" Target="../media/image30.png"/><Relationship Id="rId1" Type="http://schemas.openxmlformats.org/officeDocument/2006/relationships/slideLayout" Target="../slideLayouts/slideLayout18.xml"/><Relationship Id="rId6" Type="http://schemas.openxmlformats.org/officeDocument/2006/relationships/image" Target="../media/image6.jpg"/><Relationship Id="rId5" Type="http://schemas.openxmlformats.org/officeDocument/2006/relationships/image" Target="../media/image2.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6.jp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6.jp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3.jpeg"/><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6.jp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4.png"/><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6.jp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6.jp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2.png"/><Relationship Id="rId2" Type="http://schemas.openxmlformats.org/officeDocument/2006/relationships/image" Target="../media/image35.png"/><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6.jp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hyperlink" Target="mailto:d.zulberti@zulberti.eu" TargetMode="External"/><Relationship Id="rId5" Type="http://schemas.openxmlformats.org/officeDocument/2006/relationships/hyperlink" Target="http://www.zulberti.eu/"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3" name="Rectangle 7"/>
          <p:cNvSpPr>
            <a:spLocks noChangeArrowheads="1"/>
          </p:cNvSpPr>
          <p:nvPr/>
        </p:nvSpPr>
        <p:spPr bwMode="auto">
          <a:xfrm>
            <a:off x="588507" y="2426148"/>
            <a:ext cx="7966075" cy="769441"/>
          </a:xfrm>
          <a:prstGeom prst="rect">
            <a:avLst/>
          </a:prstGeom>
          <a:noFill/>
          <a:ln w="9525">
            <a:noFill/>
            <a:miter lim="800000"/>
            <a:headEnd/>
            <a:tailEnd/>
          </a:ln>
          <a:effectLst/>
        </p:spPr>
        <p:txBody>
          <a:bodyPr wrap="square" anchor="ctr">
            <a:spAutoFit/>
          </a:bodyPr>
          <a:lstStyle/>
          <a:p>
            <a:pPr algn="ctr"/>
            <a:r>
              <a:rPr lang="it-IT" sz="2200" dirty="0">
                <a:latin typeface="Arial" charset="0"/>
              </a:rPr>
              <a:t>WEBINAR</a:t>
            </a:r>
          </a:p>
          <a:p>
            <a:pPr algn="ctr"/>
            <a:r>
              <a:rPr lang="it-IT" sz="2200" dirty="0">
                <a:latin typeface="Arial" charset="0"/>
              </a:rPr>
              <a:t>TERRE E ROCCE DA SCAVO</a:t>
            </a:r>
          </a:p>
        </p:txBody>
      </p:sp>
      <p:sp>
        <p:nvSpPr>
          <p:cNvPr id="9226" name="Rectangle 10"/>
          <p:cNvSpPr>
            <a:spLocks noChangeArrowheads="1"/>
          </p:cNvSpPr>
          <p:nvPr/>
        </p:nvSpPr>
        <p:spPr bwMode="auto">
          <a:xfrm>
            <a:off x="628195" y="3663255"/>
            <a:ext cx="7886701" cy="1200329"/>
          </a:xfrm>
          <a:prstGeom prst="rect">
            <a:avLst/>
          </a:prstGeom>
          <a:noFill/>
          <a:ln w="9525">
            <a:noFill/>
            <a:miter lim="800000"/>
            <a:headEnd/>
            <a:tailEnd/>
          </a:ln>
          <a:effectLst/>
        </p:spPr>
        <p:txBody>
          <a:bodyPr wrap="square" anchor="ctr">
            <a:spAutoFit/>
          </a:bodyPr>
          <a:lstStyle/>
          <a:p>
            <a:pPr algn="ctr"/>
            <a:r>
              <a:rPr lang="it-IT" sz="1800" dirty="0">
                <a:solidFill>
                  <a:schemeClr val="bg1"/>
                </a:solidFill>
                <a:latin typeface="Arial" panose="020B0604020202020204" pitchFamily="34" charset="0"/>
                <a:cs typeface="Arial" panose="020B0604020202020204" pitchFamily="34" charset="0"/>
              </a:rPr>
              <a:t>DPR </a:t>
            </a:r>
            <a:r>
              <a:rPr lang="it-IT" sz="1800" dirty="0">
                <a:latin typeface="Arial" panose="020B0604020202020204" pitchFamily="34" charset="0"/>
                <a:cs typeface="Arial" panose="020B0604020202020204" pitchFamily="34" charset="0"/>
              </a:rPr>
              <a:t>13 giugno 2017, n. 120, Riordino  e semplificazione  della  disciplina  sulla  gestione delle terre  e  rocce d a  scavo</a:t>
            </a:r>
          </a:p>
          <a:p>
            <a:pPr algn="ctr"/>
            <a:endParaRPr lang="it-IT" sz="1800" dirty="0">
              <a:latin typeface="Arial" panose="020B0604020202020204" pitchFamily="34" charset="0"/>
              <a:cs typeface="Arial" panose="020B0604020202020204" pitchFamily="34" charset="0"/>
            </a:endParaRPr>
          </a:p>
          <a:p>
            <a:pPr algn="ctr"/>
            <a:r>
              <a:rPr lang="it-IT" sz="1800" dirty="0">
                <a:latin typeface="Arial" panose="020B0604020202020204" pitchFamily="34" charset="0"/>
                <a:cs typeface="Arial" panose="020B0604020202020204" pitchFamily="34" charset="0"/>
              </a:rPr>
              <a:t>Linee guida SNPA 2019</a:t>
            </a:r>
          </a:p>
        </p:txBody>
      </p:sp>
      <p:pic>
        <p:nvPicPr>
          <p:cNvPr id="4" name="Immagine 3">
            <a:extLst>
              <a:ext uri="{FF2B5EF4-FFF2-40B4-BE49-F238E27FC236}">
                <a16:creationId xmlns:a16="http://schemas.microsoft.com/office/drawing/2014/main" id="{5327B463-A1E4-46A2-BFAE-A2DC6D375316}"/>
              </a:ext>
            </a:extLst>
          </p:cNvPr>
          <p:cNvPicPr>
            <a:picLocks noChangeAspect="1"/>
          </p:cNvPicPr>
          <p:nvPr/>
        </p:nvPicPr>
        <p:blipFill rotWithShape="1">
          <a:blip r:embed="rId3"/>
          <a:srcRect r="83075"/>
          <a:stretch/>
        </p:blipFill>
        <p:spPr>
          <a:xfrm>
            <a:off x="406628" y="431874"/>
            <a:ext cx="688927" cy="704150"/>
          </a:xfrm>
          <a:prstGeom prst="rect">
            <a:avLst/>
          </a:prstGeom>
        </p:spPr>
      </p:pic>
      <p:pic>
        <p:nvPicPr>
          <p:cNvPr id="10" name="Immagine 9">
            <a:extLst>
              <a:ext uri="{FF2B5EF4-FFF2-40B4-BE49-F238E27FC236}">
                <a16:creationId xmlns:a16="http://schemas.microsoft.com/office/drawing/2014/main" id="{06711D2E-7D9D-4BC6-A2DF-9E6AD9F60749}"/>
              </a:ext>
            </a:extLst>
          </p:cNvPr>
          <p:cNvPicPr>
            <a:picLocks noChangeAspect="1"/>
          </p:cNvPicPr>
          <p:nvPr/>
        </p:nvPicPr>
        <p:blipFill rotWithShape="1">
          <a:blip r:embed="rId3"/>
          <a:srcRect l="17843" t="62174"/>
          <a:stretch/>
        </p:blipFill>
        <p:spPr>
          <a:xfrm>
            <a:off x="406628" y="1107532"/>
            <a:ext cx="2060527" cy="164115"/>
          </a:xfrm>
          <a:prstGeom prst="rect">
            <a:avLst/>
          </a:prstGeom>
        </p:spPr>
      </p:pic>
      <p:pic>
        <p:nvPicPr>
          <p:cNvPr id="5" name="Immagine 4">
            <a:extLst>
              <a:ext uri="{FF2B5EF4-FFF2-40B4-BE49-F238E27FC236}">
                <a16:creationId xmlns:a16="http://schemas.microsoft.com/office/drawing/2014/main" id="{F8FE3AFD-8C8B-4110-A028-CB34E1FECA1F}"/>
              </a:ext>
            </a:extLst>
          </p:cNvPr>
          <p:cNvPicPr>
            <a:picLocks noChangeAspect="1"/>
          </p:cNvPicPr>
          <p:nvPr/>
        </p:nvPicPr>
        <p:blipFill>
          <a:blip r:embed="rId4"/>
          <a:stretch>
            <a:fillRect/>
          </a:stretch>
        </p:blipFill>
        <p:spPr>
          <a:xfrm>
            <a:off x="3619421" y="431874"/>
            <a:ext cx="1905157" cy="769441"/>
          </a:xfrm>
          <a:prstGeom prst="rect">
            <a:avLst/>
          </a:prstGeom>
        </p:spPr>
      </p:pic>
      <p:sp>
        <p:nvSpPr>
          <p:cNvPr id="11" name="Rectangle 10">
            <a:extLst>
              <a:ext uri="{FF2B5EF4-FFF2-40B4-BE49-F238E27FC236}">
                <a16:creationId xmlns:a16="http://schemas.microsoft.com/office/drawing/2014/main" id="{0D82B928-F0CF-4B08-AE9D-C1A064B3D432}"/>
              </a:ext>
            </a:extLst>
          </p:cNvPr>
          <p:cNvSpPr>
            <a:spLocks noChangeArrowheads="1"/>
          </p:cNvSpPr>
          <p:nvPr/>
        </p:nvSpPr>
        <p:spPr bwMode="auto">
          <a:xfrm>
            <a:off x="406627" y="5524340"/>
            <a:ext cx="2060527" cy="1015663"/>
          </a:xfrm>
          <a:prstGeom prst="rect">
            <a:avLst/>
          </a:prstGeom>
          <a:noFill/>
          <a:ln w="9525">
            <a:noFill/>
            <a:miter lim="800000"/>
            <a:headEnd/>
            <a:tailEnd/>
          </a:ln>
          <a:effectLst/>
        </p:spPr>
        <p:txBody>
          <a:bodyPr wrap="square" anchor="ctr">
            <a:spAutoFit/>
          </a:bodyPr>
          <a:lstStyle/>
          <a:p>
            <a:r>
              <a:rPr lang="it-IT" sz="1200" dirty="0">
                <a:latin typeface="Arial" panose="020B0604020202020204" pitchFamily="34" charset="0"/>
                <a:cs typeface="Arial" panose="020B0604020202020204" pitchFamily="34" charset="0"/>
              </a:rPr>
              <a:t>Contatti:</a:t>
            </a:r>
          </a:p>
          <a:p>
            <a:r>
              <a:rPr lang="it-IT" sz="1200" dirty="0">
                <a:latin typeface="Arial" panose="020B0604020202020204" pitchFamily="34" charset="0"/>
                <a:cs typeface="Arial" panose="020B0604020202020204" pitchFamily="34" charset="0"/>
              </a:rPr>
              <a:t>Dr. Geol. Dario Zulberti</a:t>
            </a:r>
          </a:p>
          <a:p>
            <a:r>
              <a:rPr lang="it-IT" sz="1200" dirty="0">
                <a:latin typeface="Arial" panose="020B0604020202020204" pitchFamily="34" charset="0"/>
                <a:cs typeface="Arial" panose="020B0604020202020204" pitchFamily="34" charset="0"/>
              </a:rPr>
              <a:t>Cell. 333 72 60 000 </a:t>
            </a:r>
          </a:p>
          <a:p>
            <a:r>
              <a:rPr lang="it-IT" sz="1200" dirty="0">
                <a:latin typeface="Arial" panose="020B0604020202020204" pitchFamily="34" charset="0"/>
                <a:cs typeface="Arial" panose="020B0604020202020204" pitchFamily="34" charset="0"/>
                <a:hlinkClick r:id="rId5"/>
              </a:rPr>
              <a:t>www.zulberti.eu</a:t>
            </a:r>
            <a:endParaRPr lang="it-IT" sz="1200" dirty="0">
              <a:latin typeface="Arial" panose="020B0604020202020204" pitchFamily="34" charset="0"/>
              <a:cs typeface="Arial" panose="020B0604020202020204" pitchFamily="34" charset="0"/>
            </a:endParaRPr>
          </a:p>
          <a:p>
            <a:r>
              <a:rPr lang="it-IT" sz="1200" dirty="0">
                <a:latin typeface="Arial" panose="020B0604020202020204" pitchFamily="34" charset="0"/>
                <a:cs typeface="Arial" panose="020B0604020202020204" pitchFamily="34" charset="0"/>
                <a:hlinkClick r:id="rId6"/>
              </a:rPr>
              <a:t>d.zulberti@zulberti.eu</a:t>
            </a:r>
            <a:endParaRPr lang="it-IT" sz="1200" dirty="0">
              <a:latin typeface="Arial" panose="020B0604020202020204" pitchFamily="34" charset="0"/>
              <a:cs typeface="Arial" panose="020B0604020202020204" pitchFamily="34" charset="0"/>
            </a:endParaRPr>
          </a:p>
        </p:txBody>
      </p:sp>
      <p:pic>
        <p:nvPicPr>
          <p:cNvPr id="12" name="Immagine 11">
            <a:extLst>
              <a:ext uri="{FF2B5EF4-FFF2-40B4-BE49-F238E27FC236}">
                <a16:creationId xmlns:a16="http://schemas.microsoft.com/office/drawing/2014/main" id="{0FD6E808-C84F-4103-BB30-B8286A6024A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92865" y="698500"/>
            <a:ext cx="2215263" cy="339709"/>
          </a:xfrm>
          <a:prstGeom prst="rect">
            <a:avLst/>
          </a:prstGeom>
        </p:spPr>
      </p:pic>
      <p:sp>
        <p:nvSpPr>
          <p:cNvPr id="13" name="Rectangle 10">
            <a:extLst>
              <a:ext uri="{FF2B5EF4-FFF2-40B4-BE49-F238E27FC236}">
                <a16:creationId xmlns:a16="http://schemas.microsoft.com/office/drawing/2014/main" id="{1D94A9D7-E59A-4C08-9570-9D50DE26F9CC}"/>
              </a:ext>
            </a:extLst>
          </p:cNvPr>
          <p:cNvSpPr>
            <a:spLocks noChangeArrowheads="1"/>
          </p:cNvSpPr>
          <p:nvPr/>
        </p:nvSpPr>
        <p:spPr bwMode="auto">
          <a:xfrm>
            <a:off x="6676846" y="6263004"/>
            <a:ext cx="2060527" cy="276999"/>
          </a:xfrm>
          <a:prstGeom prst="rect">
            <a:avLst/>
          </a:prstGeom>
          <a:noFill/>
          <a:ln w="9525">
            <a:noFill/>
            <a:miter lim="800000"/>
            <a:headEnd/>
            <a:tailEnd/>
          </a:ln>
          <a:effectLst/>
        </p:spPr>
        <p:txBody>
          <a:bodyPr wrap="square" anchor="ctr">
            <a:spAutoFit/>
          </a:bodyPr>
          <a:lstStyle/>
          <a:p>
            <a:pPr algn="r"/>
            <a:r>
              <a:rPr lang="it-IT" sz="1200" dirty="0">
                <a:latin typeface="Arial" panose="020B0604020202020204" pitchFamily="34" charset="0"/>
                <a:cs typeface="Arial" panose="020B0604020202020204" pitchFamily="34" charset="0"/>
              </a:rPr>
              <a:t>Trento – Aprile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5" name="Rectangle 3"/>
          <p:cNvSpPr txBox="1">
            <a:spLocks noChangeArrowheads="1"/>
          </p:cNvSpPr>
          <p:nvPr/>
        </p:nvSpPr>
        <p:spPr bwMode="auto">
          <a:xfrm>
            <a:off x="921639" y="1889182"/>
            <a:ext cx="6879127" cy="4295957"/>
          </a:xfrm>
          <a:prstGeom prst="rect">
            <a:avLst/>
          </a:prstGeom>
          <a:noFill/>
          <a:ln w="9525">
            <a:noFill/>
            <a:miter lim="800000"/>
            <a:headEnd/>
            <a:tailEnd/>
          </a:ln>
        </p:spPr>
        <p:txBody>
          <a:bodyPr/>
          <a:lstStyle/>
          <a:p>
            <a:pPr marL="285750" indent="-285750" eaLnBrk="0" hangingPunct="0">
              <a:spcBef>
                <a:spcPct val="20000"/>
              </a:spcBef>
              <a:buClr>
                <a:schemeClr val="hlink"/>
              </a:buClr>
              <a:buSzPct val="70000"/>
              <a:buFont typeface="Wingdings" panose="05000000000000000000" pitchFamily="2" charset="2"/>
              <a:buChar char="Ø"/>
            </a:pPr>
            <a:r>
              <a:rPr lang="it-IT" sz="1800" dirty="0" err="1">
                <a:latin typeface="Arial" panose="020B0604020202020204" pitchFamily="34" charset="0"/>
                <a:cs typeface="Arial" panose="020B0604020202020204" pitchFamily="34" charset="0"/>
              </a:rPr>
              <a:t>Dpr</a:t>
            </a:r>
            <a:r>
              <a:rPr lang="it-IT" sz="1800" dirty="0">
                <a:latin typeface="Arial" panose="020B0604020202020204" pitchFamily="34" charset="0"/>
                <a:cs typeface="Arial" panose="020B0604020202020204" pitchFamily="34" charset="0"/>
              </a:rPr>
              <a:t> 120/2017 (schema)</a:t>
            </a:r>
          </a:p>
          <a:p>
            <a:pPr marL="285750" indent="-285750" eaLnBrk="0" hangingPunct="0">
              <a:spcBef>
                <a:spcPct val="20000"/>
              </a:spcBef>
              <a:buClr>
                <a:schemeClr val="hlink"/>
              </a:buClr>
              <a:buSzPct val="70000"/>
              <a:buFont typeface="Wingdings" panose="05000000000000000000" pitchFamily="2" charset="2"/>
              <a:buChar char="Ø"/>
            </a:pPr>
            <a:r>
              <a:rPr lang="it-IT" sz="1800" dirty="0">
                <a:latin typeface="Arial" panose="020B0604020202020204" pitchFamily="34" charset="0"/>
                <a:cs typeface="Arial" panose="020B0604020202020204" pitchFamily="34" charset="0"/>
              </a:rPr>
              <a:t>Novità Normative</a:t>
            </a:r>
          </a:p>
          <a:p>
            <a:pPr marL="742950" lvl="1" indent="-285750" eaLnBrk="0" hangingPunct="0">
              <a:spcBef>
                <a:spcPct val="20000"/>
              </a:spcBef>
              <a:buClr>
                <a:schemeClr val="hlink"/>
              </a:buClr>
              <a:buSzPct val="70000"/>
              <a:buFont typeface="Wingdings" panose="05000000000000000000" pitchFamily="2" charset="2"/>
              <a:buChar char="Ø"/>
            </a:pPr>
            <a:r>
              <a:rPr lang="it-IT" sz="1800" dirty="0">
                <a:latin typeface="Arial" panose="020B0604020202020204" pitchFamily="34" charset="0"/>
                <a:cs typeface="Arial" panose="020B0604020202020204" pitchFamily="34" charset="0"/>
              </a:rPr>
              <a:t>Linee Guida SNPA</a:t>
            </a:r>
          </a:p>
          <a:p>
            <a:pPr marL="285750" indent="-285750" eaLnBrk="0" hangingPunct="0">
              <a:spcBef>
                <a:spcPct val="20000"/>
              </a:spcBef>
              <a:buClr>
                <a:schemeClr val="hlink"/>
              </a:buClr>
              <a:buSzPct val="70000"/>
              <a:buFont typeface="Wingdings" panose="05000000000000000000" pitchFamily="2" charset="2"/>
              <a:buChar char="Ø"/>
            </a:pPr>
            <a:r>
              <a:rPr lang="it-IT" sz="1800" dirty="0">
                <a:latin typeface="Arial" panose="020B0604020202020204" pitchFamily="34" charset="0"/>
                <a:cs typeface="Arial" panose="020B0604020202020204" pitchFamily="34" charset="0"/>
              </a:rPr>
              <a:t>Definizioni fondamentali</a:t>
            </a:r>
          </a:p>
          <a:p>
            <a:pPr marL="742950" lvl="1" indent="-285750" eaLnBrk="0" hangingPunct="0">
              <a:spcBef>
                <a:spcPct val="20000"/>
              </a:spcBef>
              <a:buClr>
                <a:schemeClr val="hlink"/>
              </a:buClr>
              <a:buSzPct val="70000"/>
              <a:buFont typeface="Wingdings" panose="05000000000000000000" pitchFamily="2" charset="2"/>
              <a:buChar char="Ø"/>
            </a:pPr>
            <a:r>
              <a:rPr lang="it-IT" sz="1800" dirty="0">
                <a:latin typeface="Arial" panose="020B0604020202020204" pitchFamily="34" charset="0"/>
                <a:cs typeface="Arial" panose="020B0604020202020204" pitchFamily="34" charset="0"/>
              </a:rPr>
              <a:t>Rifiuto – Sottoprodotto – Non rifiuto</a:t>
            </a:r>
          </a:p>
          <a:p>
            <a:pPr marL="742950" lvl="1" indent="-285750" eaLnBrk="0" hangingPunct="0">
              <a:spcBef>
                <a:spcPct val="20000"/>
              </a:spcBef>
              <a:buClr>
                <a:schemeClr val="hlink"/>
              </a:buClr>
              <a:buSzPct val="70000"/>
              <a:buFont typeface="Wingdings" panose="05000000000000000000" pitchFamily="2" charset="2"/>
              <a:buChar char="Ø"/>
            </a:pPr>
            <a:r>
              <a:rPr lang="it-IT" sz="1800" dirty="0">
                <a:latin typeface="Arial" panose="020B0604020202020204" pitchFamily="34" charset="0"/>
                <a:cs typeface="Arial" panose="020B0604020202020204" pitchFamily="34" charset="0"/>
              </a:rPr>
              <a:t>Riporto</a:t>
            </a:r>
          </a:p>
          <a:p>
            <a:pPr marL="742950" lvl="1" indent="-285750" eaLnBrk="0" hangingPunct="0">
              <a:spcBef>
                <a:spcPct val="20000"/>
              </a:spcBef>
              <a:buClr>
                <a:schemeClr val="hlink"/>
              </a:buClr>
              <a:buSzPct val="70000"/>
              <a:buFont typeface="Wingdings" panose="05000000000000000000" pitchFamily="2" charset="2"/>
              <a:buChar char="Ø"/>
            </a:pPr>
            <a:r>
              <a:rPr lang="it-IT" sz="1800" dirty="0">
                <a:latin typeface="Arial" panose="020B0604020202020204" pitchFamily="34" charset="0"/>
                <a:cs typeface="Arial" panose="020B0604020202020204" pitchFamily="34" charset="0"/>
              </a:rPr>
              <a:t>Normale pratica industriale – Trattamento a calce</a:t>
            </a:r>
          </a:p>
          <a:p>
            <a:pPr marL="285750" indent="-285750" eaLnBrk="0" hangingPunct="0">
              <a:spcBef>
                <a:spcPct val="20000"/>
              </a:spcBef>
              <a:buClr>
                <a:schemeClr val="hlink"/>
              </a:buClr>
              <a:buSzPct val="70000"/>
              <a:buFont typeface="Wingdings" panose="05000000000000000000" pitchFamily="2" charset="2"/>
              <a:buChar char="Ø"/>
            </a:pPr>
            <a:r>
              <a:rPr lang="it-IT" sz="1800" dirty="0" err="1">
                <a:latin typeface="Arial" panose="020B0604020202020204" pitchFamily="34" charset="0"/>
                <a:cs typeface="Arial" panose="020B0604020202020204" pitchFamily="34" charset="0"/>
              </a:rPr>
              <a:t>Dpr</a:t>
            </a:r>
            <a:r>
              <a:rPr lang="it-IT" sz="1800" dirty="0">
                <a:latin typeface="Arial" panose="020B0604020202020204" pitchFamily="34" charset="0"/>
                <a:cs typeface="Arial" panose="020B0604020202020204" pitchFamily="34" charset="0"/>
              </a:rPr>
              <a:t> 120/2017 (sviluppo)</a:t>
            </a:r>
          </a:p>
          <a:p>
            <a:pPr marL="742950" lvl="1" indent="-285750" eaLnBrk="0" hangingPunct="0">
              <a:spcBef>
                <a:spcPct val="20000"/>
              </a:spcBef>
              <a:buClr>
                <a:schemeClr val="hlink"/>
              </a:buClr>
              <a:buSzPct val="70000"/>
              <a:buFont typeface="Wingdings" panose="05000000000000000000" pitchFamily="2" charset="2"/>
              <a:buChar char="Ø"/>
            </a:pPr>
            <a:r>
              <a:rPr lang="it-IT" sz="1800" dirty="0">
                <a:latin typeface="Arial" panose="020B0604020202020204" pitchFamily="34" charset="0"/>
                <a:cs typeface="Arial" panose="020B0604020202020204" pitchFamily="34" charset="0"/>
              </a:rPr>
              <a:t>Regole comuni</a:t>
            </a:r>
          </a:p>
          <a:p>
            <a:pPr marL="742950" lvl="1" indent="-285750" eaLnBrk="0" hangingPunct="0">
              <a:spcBef>
                <a:spcPct val="20000"/>
              </a:spcBef>
              <a:buClr>
                <a:schemeClr val="hlink"/>
              </a:buClr>
              <a:buSzPct val="70000"/>
              <a:buFont typeface="Wingdings" panose="05000000000000000000" pitchFamily="2" charset="2"/>
              <a:buChar char="Ø"/>
            </a:pPr>
            <a:r>
              <a:rPr lang="it-IT" sz="1800" dirty="0">
                <a:latin typeface="Arial" panose="020B0604020202020204" pitchFamily="34" charset="0"/>
                <a:cs typeface="Arial" panose="020B0604020202020204" pitchFamily="34" charset="0"/>
              </a:rPr>
              <a:t>Cantieri di piccole dimensioni</a:t>
            </a:r>
          </a:p>
          <a:p>
            <a:pPr marL="742950" lvl="1" indent="-285750" eaLnBrk="0" hangingPunct="0">
              <a:spcBef>
                <a:spcPct val="20000"/>
              </a:spcBef>
              <a:buClr>
                <a:schemeClr val="hlink"/>
              </a:buClr>
              <a:buSzPct val="70000"/>
              <a:buFont typeface="Wingdings" panose="05000000000000000000" pitchFamily="2" charset="2"/>
              <a:buChar char="Ø"/>
            </a:pPr>
            <a:r>
              <a:rPr lang="it-IT" sz="1800" dirty="0">
                <a:latin typeface="Arial" panose="020B0604020202020204" pitchFamily="34" charset="0"/>
                <a:cs typeface="Arial" panose="020B0604020202020204" pitchFamily="34" charset="0"/>
              </a:rPr>
              <a:t>Controlli</a:t>
            </a:r>
          </a:p>
          <a:p>
            <a:pPr marL="742950" lvl="1" indent="-285750" eaLnBrk="0" hangingPunct="0">
              <a:spcBef>
                <a:spcPct val="20000"/>
              </a:spcBef>
              <a:buClr>
                <a:schemeClr val="hlink"/>
              </a:buClr>
              <a:buSzPct val="70000"/>
              <a:buFont typeface="Wingdings" panose="05000000000000000000" pitchFamily="2" charset="2"/>
              <a:buChar char="Ø"/>
            </a:pPr>
            <a:r>
              <a:rPr lang="it-IT" sz="1800" dirty="0" err="1">
                <a:latin typeface="Arial" panose="020B0604020202020204" pitchFamily="34" charset="0"/>
                <a:cs typeface="Arial" panose="020B0604020202020204" pitchFamily="34" charset="0"/>
              </a:rPr>
              <a:t>TeR</a:t>
            </a:r>
            <a:r>
              <a:rPr lang="it-IT" sz="1800" dirty="0">
                <a:latin typeface="Arial" panose="020B0604020202020204" pitchFamily="34" charset="0"/>
                <a:cs typeface="Arial" panose="020B0604020202020204" pitchFamily="34" charset="0"/>
              </a:rPr>
              <a:t> gestite come rifiuti</a:t>
            </a:r>
          </a:p>
        </p:txBody>
      </p:sp>
      <p:sp>
        <p:nvSpPr>
          <p:cNvPr id="4" name="CasellaDiTesto 8">
            <a:extLst>
              <a:ext uri="{FF2B5EF4-FFF2-40B4-BE49-F238E27FC236}">
                <a16:creationId xmlns:a16="http://schemas.microsoft.com/office/drawing/2014/main" id="{379AA078-AC34-47AC-B3B2-B32BC0BC34F4}"/>
              </a:ext>
            </a:extLst>
          </p:cNvPr>
          <p:cNvSpPr txBox="1">
            <a:spLocks noChangeArrowheads="1"/>
          </p:cNvSpPr>
          <p:nvPr/>
        </p:nvSpPr>
        <p:spPr bwMode="auto">
          <a:xfrm>
            <a:off x="-1631061" y="511844"/>
            <a:ext cx="7460525" cy="658835"/>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2800" dirty="0">
                <a:solidFill>
                  <a:srgbClr val="FF6600"/>
                </a:solidFill>
                <a:latin typeface="Arial" panose="020B0604020202020204" pitchFamily="34" charset="0"/>
                <a:cs typeface="Arial" panose="020B0604020202020204" pitchFamily="34" charset="0"/>
              </a:rPr>
              <a:t>CONTENUTI</a:t>
            </a:r>
          </a:p>
        </p:txBody>
      </p:sp>
      <p:pic>
        <p:nvPicPr>
          <p:cNvPr id="1028" name="Picture 4" descr="Risultati immagini per scavo">
            <a:extLst>
              <a:ext uri="{FF2B5EF4-FFF2-40B4-BE49-F238E27FC236}">
                <a16:creationId xmlns:a16="http://schemas.microsoft.com/office/drawing/2014/main" id="{CF7559F6-CDED-4900-924D-7AC907888D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485" t="153" b="-270"/>
          <a:stretch/>
        </p:blipFill>
        <p:spPr bwMode="auto">
          <a:xfrm>
            <a:off x="4875196" y="841262"/>
            <a:ext cx="3135087" cy="1809327"/>
          </a:xfrm>
          <a:prstGeom prst="roundRect">
            <a:avLst>
              <a:gd name="adj" fmla="val 3128"/>
            </a:avLst>
          </a:prstGeom>
          <a:solidFill>
            <a:srgbClr val="FFFFFF">
              <a:shade val="85000"/>
            </a:srgbClr>
          </a:solidFill>
          <a:ln>
            <a:noFill/>
          </a:ln>
          <a:effectLst>
            <a:reflection blurRad="12700" stA="38000" endPos="28000" dist="5000" dir="5400000" sy="-100000" algn="bl" rotWithShape="0"/>
          </a:effectLst>
        </p:spPr>
      </p:pic>
      <p:pic>
        <p:nvPicPr>
          <p:cNvPr id="8" name="Immagine 7">
            <a:extLst>
              <a:ext uri="{FF2B5EF4-FFF2-40B4-BE49-F238E27FC236}">
                <a16:creationId xmlns:a16="http://schemas.microsoft.com/office/drawing/2014/main" id="{0D9906B1-CBA1-4070-876A-F0858040C88A}"/>
              </a:ext>
            </a:extLst>
          </p:cNvPr>
          <p:cNvPicPr>
            <a:picLocks noChangeAspect="1"/>
          </p:cNvPicPr>
          <p:nvPr/>
        </p:nvPicPr>
        <p:blipFill>
          <a:blip r:embed="rId3"/>
          <a:stretch>
            <a:fillRect/>
          </a:stretch>
        </p:blipFill>
        <p:spPr>
          <a:xfrm>
            <a:off x="132208" y="6304179"/>
            <a:ext cx="2870829" cy="496623"/>
          </a:xfrm>
          <a:prstGeom prst="rect">
            <a:avLst/>
          </a:prstGeom>
        </p:spPr>
      </p:pic>
      <p:pic>
        <p:nvPicPr>
          <p:cNvPr id="12" name="Immagine 11">
            <a:extLst>
              <a:ext uri="{FF2B5EF4-FFF2-40B4-BE49-F238E27FC236}">
                <a16:creationId xmlns:a16="http://schemas.microsoft.com/office/drawing/2014/main" id="{0D3A4539-2C6C-4026-8FAA-8C0E1FE33D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3" name="Immagine 12">
            <a:extLst>
              <a:ext uri="{FF2B5EF4-FFF2-40B4-BE49-F238E27FC236}">
                <a16:creationId xmlns:a16="http://schemas.microsoft.com/office/drawing/2014/main" id="{20DF3513-AB48-4DE4-B94B-9BBC4F16D093}"/>
              </a:ext>
            </a:extLst>
          </p:cNvPr>
          <p:cNvPicPr>
            <a:picLocks noChangeAspect="1"/>
          </p:cNvPicPr>
          <p:nvPr/>
        </p:nvPicPr>
        <p:blipFill>
          <a:blip r:embed="rId5"/>
          <a:stretch>
            <a:fillRect/>
          </a:stretch>
        </p:blipFill>
        <p:spPr>
          <a:xfrm>
            <a:off x="4226959" y="6249384"/>
            <a:ext cx="1365324" cy="55141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8AD70A7C-638F-4CB7-B2FD-D4777D870B00}"/>
              </a:ext>
            </a:extLst>
          </p:cNvPr>
          <p:cNvPicPr>
            <a:picLocks noChangeAspect="1"/>
          </p:cNvPicPr>
          <p:nvPr/>
        </p:nvPicPr>
        <p:blipFill rotWithShape="1">
          <a:blip r:embed="rId2"/>
          <a:srcRect b="3685"/>
          <a:stretch/>
        </p:blipFill>
        <p:spPr>
          <a:xfrm>
            <a:off x="1295400" y="649083"/>
            <a:ext cx="6596743" cy="5499311"/>
          </a:xfrm>
          <a:prstGeom prst="rect">
            <a:avLst/>
          </a:prstGeom>
        </p:spPr>
      </p:pic>
      <p:sp>
        <p:nvSpPr>
          <p:cNvPr id="9" name="Rectangle 3">
            <a:extLst>
              <a:ext uri="{FF2B5EF4-FFF2-40B4-BE49-F238E27FC236}">
                <a16:creationId xmlns:a16="http://schemas.microsoft.com/office/drawing/2014/main" id="{5C24288E-EAC1-4E9F-B200-5C721A6BD0A8}"/>
              </a:ext>
            </a:extLst>
          </p:cNvPr>
          <p:cNvSpPr txBox="1">
            <a:spLocks noChangeArrowheads="1"/>
          </p:cNvSpPr>
          <p:nvPr/>
        </p:nvSpPr>
        <p:spPr bwMode="auto">
          <a:xfrm>
            <a:off x="104406" y="5320365"/>
            <a:ext cx="1634465" cy="995856"/>
          </a:xfrm>
          <a:prstGeom prst="rect">
            <a:avLst/>
          </a:prstGeom>
          <a:noFill/>
          <a:ln w="9525">
            <a:noFill/>
            <a:miter lim="800000"/>
            <a:headEnd/>
            <a:tailEnd/>
          </a:ln>
        </p:spPr>
        <p:txBody>
          <a:bodyPr/>
          <a:lstStyle/>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200" b="0" i="1"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200" b="0" i="1" dirty="0">
                <a:latin typeface="Arial" panose="020B0604020202020204" pitchFamily="34" charset="0"/>
                <a:cs typeface="Arial" panose="020B0604020202020204" pitchFamily="34" charset="0"/>
              </a:rPr>
              <a:t>SNPA 2019</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p:txBody>
      </p:sp>
      <p:sp>
        <p:nvSpPr>
          <p:cNvPr id="10" name="CasellaDiTesto 8">
            <a:extLst>
              <a:ext uri="{FF2B5EF4-FFF2-40B4-BE49-F238E27FC236}">
                <a16:creationId xmlns:a16="http://schemas.microsoft.com/office/drawing/2014/main" id="{D52516A2-DBBF-4F17-ACA5-9B958D00A7F1}"/>
              </a:ext>
            </a:extLst>
          </p:cNvPr>
          <p:cNvSpPr txBox="1">
            <a:spLocks noChangeArrowheads="1"/>
          </p:cNvSpPr>
          <p:nvPr/>
        </p:nvSpPr>
        <p:spPr bwMode="auto">
          <a:xfrm>
            <a:off x="921639" y="45156"/>
            <a:ext cx="7460525" cy="658835"/>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800" dirty="0" err="1">
                <a:solidFill>
                  <a:srgbClr val="FF6600"/>
                </a:solidFill>
                <a:latin typeface="Arial" panose="020B0604020202020204" pitchFamily="34" charset="0"/>
                <a:cs typeface="Arial" panose="020B0604020202020204" pitchFamily="34" charset="0"/>
              </a:rPr>
              <a:t>Dpr</a:t>
            </a:r>
            <a:r>
              <a:rPr lang="it-IT" sz="2800" dirty="0">
                <a:solidFill>
                  <a:srgbClr val="FF6600"/>
                </a:solidFill>
                <a:latin typeface="Arial" panose="020B0604020202020204" pitchFamily="34" charset="0"/>
                <a:cs typeface="Arial" panose="020B0604020202020204" pitchFamily="34" charset="0"/>
              </a:rPr>
              <a:t> 120/2017 - schema</a:t>
            </a:r>
          </a:p>
        </p:txBody>
      </p:sp>
      <p:pic>
        <p:nvPicPr>
          <p:cNvPr id="12" name="Immagine 11">
            <a:extLst>
              <a:ext uri="{FF2B5EF4-FFF2-40B4-BE49-F238E27FC236}">
                <a16:creationId xmlns:a16="http://schemas.microsoft.com/office/drawing/2014/main" id="{A636A965-9A9C-4448-9CC2-E9CCE7C86581}"/>
              </a:ext>
            </a:extLst>
          </p:cNvPr>
          <p:cNvPicPr>
            <a:picLocks noChangeAspect="1"/>
          </p:cNvPicPr>
          <p:nvPr/>
        </p:nvPicPr>
        <p:blipFill>
          <a:blip r:embed="rId3"/>
          <a:stretch>
            <a:fillRect/>
          </a:stretch>
        </p:blipFill>
        <p:spPr>
          <a:xfrm>
            <a:off x="132208" y="6304179"/>
            <a:ext cx="2870829" cy="496623"/>
          </a:xfrm>
          <a:prstGeom prst="rect">
            <a:avLst/>
          </a:prstGeom>
        </p:spPr>
      </p:pic>
      <p:pic>
        <p:nvPicPr>
          <p:cNvPr id="8" name="Immagine 7">
            <a:extLst>
              <a:ext uri="{FF2B5EF4-FFF2-40B4-BE49-F238E27FC236}">
                <a16:creationId xmlns:a16="http://schemas.microsoft.com/office/drawing/2014/main" id="{617521BF-67F2-4E83-A4EF-CF8BDC987D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3" name="Immagine 12">
            <a:extLst>
              <a:ext uri="{FF2B5EF4-FFF2-40B4-BE49-F238E27FC236}">
                <a16:creationId xmlns:a16="http://schemas.microsoft.com/office/drawing/2014/main" id="{A8272A5F-0FD6-4EB2-9373-D2DB687CCB93}"/>
              </a:ext>
            </a:extLst>
          </p:cNvPr>
          <p:cNvPicPr>
            <a:picLocks noChangeAspect="1"/>
          </p:cNvPicPr>
          <p:nvPr/>
        </p:nvPicPr>
        <p:blipFill>
          <a:blip r:embed="rId5"/>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34781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asellaDiTesto 8">
            <a:extLst>
              <a:ext uri="{FF2B5EF4-FFF2-40B4-BE49-F238E27FC236}">
                <a16:creationId xmlns:a16="http://schemas.microsoft.com/office/drawing/2014/main" id="{842CD6EB-FF1C-465A-9CD8-FD6142F6F5B4}"/>
              </a:ext>
            </a:extLst>
          </p:cNvPr>
          <p:cNvSpPr txBox="1">
            <a:spLocks noChangeArrowheads="1"/>
          </p:cNvSpPr>
          <p:nvPr/>
        </p:nvSpPr>
        <p:spPr bwMode="auto">
          <a:xfrm>
            <a:off x="912760" y="269712"/>
            <a:ext cx="8231239" cy="618374"/>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600" dirty="0">
                <a:solidFill>
                  <a:srgbClr val="FF6600"/>
                </a:solidFill>
                <a:latin typeface="Arial" panose="020B0604020202020204" pitchFamily="34" charset="0"/>
                <a:cs typeface="Arial" panose="020B0604020202020204" pitchFamily="34" charset="0"/>
              </a:rPr>
              <a:t>NOVITA’ NORMATIVE – Linee guida SNPA</a:t>
            </a:r>
          </a:p>
        </p:txBody>
      </p:sp>
      <p:sp>
        <p:nvSpPr>
          <p:cNvPr id="9" name="Rettangolo 8">
            <a:extLst>
              <a:ext uri="{FF2B5EF4-FFF2-40B4-BE49-F238E27FC236}">
                <a16:creationId xmlns:a16="http://schemas.microsoft.com/office/drawing/2014/main" id="{BB57FD11-AD7A-4173-94FF-DAB9C347B11A}"/>
              </a:ext>
            </a:extLst>
          </p:cNvPr>
          <p:cNvSpPr/>
          <p:nvPr/>
        </p:nvSpPr>
        <p:spPr>
          <a:xfrm>
            <a:off x="509990" y="2219514"/>
            <a:ext cx="7937942" cy="2062103"/>
          </a:xfrm>
          <a:prstGeom prst="rect">
            <a:avLst/>
          </a:prstGeom>
        </p:spPr>
        <p:txBody>
          <a:bodyPr wrap="square">
            <a:spAutoFit/>
          </a:bodyPr>
          <a:lstStyle/>
          <a:p>
            <a:pPr algn="just"/>
            <a:r>
              <a:rPr lang="it-IT" dirty="0">
                <a:solidFill>
                  <a:srgbClr val="FF6600"/>
                </a:solidFill>
                <a:latin typeface="Verdana" panose="020B0604030504040204" pitchFamily="34" charset="0"/>
              </a:rPr>
              <a:t>SNPA</a:t>
            </a:r>
          </a:p>
          <a:p>
            <a:pPr algn="just"/>
            <a:endParaRPr lang="it-IT" b="0" dirty="0">
              <a:solidFill>
                <a:srgbClr val="222222"/>
              </a:solidFill>
              <a:latin typeface="Verdana" panose="020B0604030504040204" pitchFamily="34" charset="0"/>
            </a:endParaRPr>
          </a:p>
          <a:p>
            <a:pPr algn="just"/>
            <a:r>
              <a:rPr lang="it-IT" b="0" dirty="0">
                <a:solidFill>
                  <a:srgbClr val="222222"/>
                </a:solidFill>
                <a:latin typeface="Verdana" panose="020B0604030504040204" pitchFamily="34" charset="0"/>
              </a:rPr>
              <a:t>Il Parlamento, a larghissima maggioranza, ha varato definitivamente nel maggio del 2016, la legge 28 giugno 2016, n. 132 “Istituzione del </a:t>
            </a:r>
            <a:r>
              <a:rPr lang="it-IT" dirty="0">
                <a:solidFill>
                  <a:srgbClr val="222222"/>
                </a:solidFill>
                <a:latin typeface="Verdana" panose="020B0604030504040204" pitchFamily="34" charset="0"/>
              </a:rPr>
              <a:t>Sistema nazionale a rete per la protezione dell’ambiente</a:t>
            </a:r>
            <a:r>
              <a:rPr lang="it-IT" b="0" dirty="0">
                <a:solidFill>
                  <a:srgbClr val="222222"/>
                </a:solidFill>
                <a:latin typeface="Verdana" panose="020B0604030504040204" pitchFamily="34" charset="0"/>
              </a:rPr>
              <a:t> e disciplina dell’Istituto superiore per la protezione e la ricerca ambientale.</a:t>
            </a:r>
          </a:p>
          <a:p>
            <a:pPr algn="just"/>
            <a:endParaRPr lang="it-IT" dirty="0">
              <a:latin typeface="Arial" panose="020B0604020202020204" pitchFamily="34" charset="0"/>
              <a:cs typeface="Arial" panose="020B0604020202020204" pitchFamily="34" charset="0"/>
            </a:endParaRPr>
          </a:p>
          <a:p>
            <a:pPr algn="just"/>
            <a:r>
              <a:rPr lang="it-IT" b="0" dirty="0">
                <a:latin typeface="Arial" panose="020B0604020202020204" pitchFamily="34" charset="0"/>
                <a:cs typeface="Arial" panose="020B0604020202020204" pitchFamily="34" charset="0"/>
              </a:rPr>
              <a:t>21 Agenzie Regionali (ARPA) e Provinciali (APPA), oltre a ISPRA</a:t>
            </a:r>
          </a:p>
        </p:txBody>
      </p:sp>
      <p:sp>
        <p:nvSpPr>
          <p:cNvPr id="10" name="Rettangolo 9">
            <a:extLst>
              <a:ext uri="{FF2B5EF4-FFF2-40B4-BE49-F238E27FC236}">
                <a16:creationId xmlns:a16="http://schemas.microsoft.com/office/drawing/2014/main" id="{9F547A1E-7325-4C20-83B6-53D6930CC68C}"/>
              </a:ext>
            </a:extLst>
          </p:cNvPr>
          <p:cNvSpPr/>
          <p:nvPr/>
        </p:nvSpPr>
        <p:spPr>
          <a:xfrm>
            <a:off x="509991" y="4543659"/>
            <a:ext cx="7937941" cy="1323439"/>
          </a:xfrm>
          <a:prstGeom prst="rect">
            <a:avLst/>
          </a:prstGeom>
        </p:spPr>
        <p:txBody>
          <a:bodyPr wrap="square">
            <a:spAutoFit/>
          </a:bodyPr>
          <a:lstStyle/>
          <a:p>
            <a:pPr algn="just"/>
            <a:r>
              <a:rPr lang="it-IT" dirty="0" err="1">
                <a:latin typeface="Arial" panose="020B0604020202020204" pitchFamily="34" charset="0"/>
                <a:cs typeface="Arial" panose="020B0604020202020204" pitchFamily="34" charset="0"/>
              </a:rPr>
              <a:t>GdL</a:t>
            </a:r>
            <a:r>
              <a:rPr lang="it-IT" dirty="0">
                <a:latin typeface="Arial" panose="020B0604020202020204" pitchFamily="34" charset="0"/>
                <a:cs typeface="Arial" panose="020B0604020202020204" pitchFamily="34" charset="0"/>
              </a:rPr>
              <a:t> n. 8 “Terre e rocce da scavo” </a:t>
            </a:r>
          </a:p>
          <a:p>
            <a:pPr algn="just"/>
            <a:r>
              <a:rPr lang="it-IT" b="0" dirty="0">
                <a:latin typeface="Arial" panose="020B0604020202020204" pitchFamily="34" charset="0"/>
                <a:cs typeface="Arial" panose="020B0604020202020204" pitchFamily="34" charset="0"/>
              </a:rPr>
              <a:t>Istituito nell’ambito del programma triennale 2014-2016 </a:t>
            </a:r>
          </a:p>
          <a:p>
            <a:pPr algn="just"/>
            <a:r>
              <a:rPr lang="it-IT" b="0" dirty="0">
                <a:latin typeface="Arial" panose="020B0604020202020204" pitchFamily="34" charset="0"/>
                <a:cs typeface="Arial" panose="020B0604020202020204" pitchFamily="34" charset="0"/>
              </a:rPr>
              <a:t>A febbraio 2015 ha sospeso i lavori in attesa dell’emanazione delle disposizioni di riordino e di semplificazione della materia </a:t>
            </a:r>
          </a:p>
          <a:p>
            <a:pPr algn="just"/>
            <a:r>
              <a:rPr lang="it-IT" b="0" dirty="0">
                <a:latin typeface="Arial" panose="020B0604020202020204" pitchFamily="34" charset="0"/>
                <a:cs typeface="Arial" panose="020B0604020202020204" pitchFamily="34" charset="0"/>
              </a:rPr>
              <a:t>A settembre 2017 ha ripreso i lavori dopo l’emanazione del DPR 120/2017</a:t>
            </a:r>
          </a:p>
        </p:txBody>
      </p:sp>
      <p:pic>
        <p:nvPicPr>
          <p:cNvPr id="11" name="Picture 4" descr="Risultati immagini per snp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9429" y="1119283"/>
            <a:ext cx="2325139" cy="1058833"/>
          </a:xfrm>
          <a:prstGeom prst="rect">
            <a:avLst/>
          </a:prstGeom>
          <a:noFill/>
          <a:extLst>
            <a:ext uri="{909E8E84-426E-40DD-AFC4-6F175D3DCCD1}">
              <a14:hiddenFill xmlns:a14="http://schemas.microsoft.com/office/drawing/2010/main">
                <a:solidFill>
                  <a:srgbClr val="FFFFFF"/>
                </a:solidFill>
              </a14:hiddenFill>
            </a:ext>
          </a:extLst>
        </p:spPr>
      </p:pic>
      <p:pic>
        <p:nvPicPr>
          <p:cNvPr id="14" name="Immagine 13">
            <a:extLst>
              <a:ext uri="{FF2B5EF4-FFF2-40B4-BE49-F238E27FC236}">
                <a16:creationId xmlns:a16="http://schemas.microsoft.com/office/drawing/2014/main" id="{27C841F3-420E-4296-A6A1-CFDC1EE464BF}"/>
              </a:ext>
            </a:extLst>
          </p:cNvPr>
          <p:cNvPicPr>
            <a:picLocks noChangeAspect="1"/>
          </p:cNvPicPr>
          <p:nvPr/>
        </p:nvPicPr>
        <p:blipFill>
          <a:blip r:embed="rId3"/>
          <a:stretch>
            <a:fillRect/>
          </a:stretch>
        </p:blipFill>
        <p:spPr>
          <a:xfrm>
            <a:off x="132208" y="6304179"/>
            <a:ext cx="2870829" cy="496623"/>
          </a:xfrm>
          <a:prstGeom prst="rect">
            <a:avLst/>
          </a:prstGeom>
        </p:spPr>
      </p:pic>
      <p:pic>
        <p:nvPicPr>
          <p:cNvPr id="12" name="Immagine 11">
            <a:extLst>
              <a:ext uri="{FF2B5EF4-FFF2-40B4-BE49-F238E27FC236}">
                <a16:creationId xmlns:a16="http://schemas.microsoft.com/office/drawing/2014/main" id="{B0761194-0A62-4780-9268-5A76210E65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5" name="Immagine 14">
            <a:extLst>
              <a:ext uri="{FF2B5EF4-FFF2-40B4-BE49-F238E27FC236}">
                <a16:creationId xmlns:a16="http://schemas.microsoft.com/office/drawing/2014/main" id="{563E5184-3348-4849-974F-EE08D399D74E}"/>
              </a:ext>
            </a:extLst>
          </p:cNvPr>
          <p:cNvPicPr>
            <a:picLocks noChangeAspect="1"/>
          </p:cNvPicPr>
          <p:nvPr/>
        </p:nvPicPr>
        <p:blipFill>
          <a:blip r:embed="rId5"/>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2196598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5" name="Rectangle 3"/>
          <p:cNvSpPr txBox="1">
            <a:spLocks noChangeArrowheads="1"/>
          </p:cNvSpPr>
          <p:nvPr/>
        </p:nvSpPr>
        <p:spPr bwMode="auto">
          <a:xfrm>
            <a:off x="706626" y="1424945"/>
            <a:ext cx="7772400" cy="4910539"/>
          </a:xfrm>
          <a:prstGeom prst="rect">
            <a:avLst/>
          </a:prstGeom>
          <a:noFill/>
          <a:ln w="9525">
            <a:noFill/>
            <a:miter lim="800000"/>
            <a:headEnd/>
            <a:tailEnd/>
          </a:ln>
        </p:spPr>
        <p:txBody>
          <a:bodyPr/>
          <a:lstStyle/>
          <a:p>
            <a:pPr algn="just" eaLnBrk="0" hangingPunct="0">
              <a:spcBef>
                <a:spcPct val="20000"/>
              </a:spcBef>
              <a:buClr>
                <a:schemeClr val="hlink"/>
              </a:buClr>
              <a:buSzPct val="70000"/>
            </a:pPr>
            <a:r>
              <a:rPr lang="it-IT" sz="1800" dirty="0">
                <a:solidFill>
                  <a:srgbClr val="FF6600"/>
                </a:solidFill>
                <a:latin typeface="Arial" panose="020B0604020202020204" pitchFamily="34" charset="0"/>
                <a:cs typeface="Arial" panose="020B0604020202020204" pitchFamily="34" charset="0"/>
              </a:rPr>
              <a:t>Le linee guida SNPA</a:t>
            </a:r>
          </a:p>
          <a:p>
            <a:pPr algn="just" eaLnBrk="0" hangingPunct="0">
              <a:spcBef>
                <a:spcPct val="20000"/>
              </a:spcBef>
              <a:buClr>
                <a:schemeClr val="hlink"/>
              </a:buClr>
              <a:buSzPct val="70000"/>
            </a:pPr>
            <a:endParaRPr lang="it-IT" sz="1800" dirty="0">
              <a:solidFill>
                <a:srgbClr val="FF6600"/>
              </a:solidFill>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Il 9 maggio 2019 il Consiglio del Sistema nazionale protezione ambiente</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(Ispra + Arpa) ha approvato le "Linee guida per l'applicazione della normativa sulla gestione delle terre e rocce da scavo ".</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Il provvedimento, in particolare, si occupa di:</a:t>
            </a:r>
          </a:p>
          <a:p>
            <a:pPr marL="285750" indent="-285750" algn="just" eaLnBrk="0" hangingPunct="0">
              <a:spcBef>
                <a:spcPct val="20000"/>
              </a:spcBef>
              <a:buClr>
                <a:schemeClr val="hlink"/>
              </a:buClr>
              <a:buSzPct val="70000"/>
              <a:buFont typeface="Wingdings" panose="05000000000000000000" pitchFamily="2" charset="2"/>
              <a:buChar char="Ø"/>
            </a:pPr>
            <a:r>
              <a:rPr lang="it-IT" sz="1800" b="0" dirty="0">
                <a:latin typeface="Arial" panose="020B0604020202020204" pitchFamily="34" charset="0"/>
                <a:cs typeface="Arial" panose="020B0604020202020204" pitchFamily="34" charset="0"/>
              </a:rPr>
              <a:t>analizzare il </a:t>
            </a:r>
            <a:r>
              <a:rPr lang="it-IT" sz="1800" b="0" dirty="0" err="1">
                <a:latin typeface="Arial" panose="020B0604020202020204" pitchFamily="34" charset="0"/>
                <a:cs typeface="Arial" panose="020B0604020202020204" pitchFamily="34" charset="0"/>
              </a:rPr>
              <a:t>Dpr</a:t>
            </a:r>
            <a:r>
              <a:rPr lang="it-IT" sz="1800" b="0" dirty="0">
                <a:latin typeface="Arial" panose="020B0604020202020204" pitchFamily="34" charset="0"/>
                <a:cs typeface="Arial" panose="020B0604020202020204" pitchFamily="34" charset="0"/>
              </a:rPr>
              <a:t> e individuare le criticità operative;</a:t>
            </a:r>
          </a:p>
          <a:p>
            <a:pPr marL="285750" indent="-285750" algn="just" eaLnBrk="0" hangingPunct="0">
              <a:spcBef>
                <a:spcPct val="20000"/>
              </a:spcBef>
              <a:buClr>
                <a:schemeClr val="hlink"/>
              </a:buClr>
              <a:buSzPct val="70000"/>
              <a:buFont typeface="Wingdings" panose="05000000000000000000" pitchFamily="2" charset="2"/>
              <a:buChar char="Ø"/>
            </a:pPr>
            <a:r>
              <a:rPr lang="it-IT" sz="1800" b="0" dirty="0">
                <a:latin typeface="Arial" panose="020B0604020202020204" pitchFamily="34" charset="0"/>
                <a:cs typeface="Arial" panose="020B0604020202020204" pitchFamily="34" charset="0"/>
              </a:rPr>
              <a:t>definire un approccio comune con particolare riferimento ai compiti di monitoraggio e controllo del sistema nazionale protezione ambiente (</a:t>
            </a:r>
            <a:r>
              <a:rPr lang="it-IT" sz="1800" b="0" dirty="0" err="1">
                <a:latin typeface="Arial" panose="020B0604020202020204" pitchFamily="34" charset="0"/>
                <a:cs typeface="Arial" panose="020B0604020202020204" pitchFamily="34" charset="0"/>
              </a:rPr>
              <a:t>Snpa</a:t>
            </a:r>
            <a:r>
              <a:rPr lang="it-IT" sz="1800" b="0" dirty="0">
                <a:latin typeface="Arial" panose="020B0604020202020204" pitchFamily="34" charset="0"/>
                <a:cs typeface="Arial" panose="020B0604020202020204" pitchFamily="34" charset="0"/>
              </a:rPr>
              <a:t>);</a:t>
            </a:r>
          </a:p>
          <a:p>
            <a:pPr marL="285750" indent="-285750" algn="just" eaLnBrk="0" hangingPunct="0">
              <a:spcBef>
                <a:spcPct val="20000"/>
              </a:spcBef>
              <a:buClr>
                <a:schemeClr val="hlink"/>
              </a:buClr>
              <a:buSzPct val="70000"/>
              <a:buFont typeface="Wingdings" panose="05000000000000000000" pitchFamily="2" charset="2"/>
              <a:buChar char="Ø"/>
            </a:pPr>
            <a:r>
              <a:rPr lang="it-IT" sz="1800" b="0" dirty="0">
                <a:latin typeface="Arial" panose="020B0604020202020204" pitchFamily="34" charset="0"/>
                <a:cs typeface="Arial" panose="020B0604020202020204" pitchFamily="34" charset="0"/>
              </a:rPr>
              <a:t>individuare dei criteri comuni per la programmazione annuale delle ispezioni, dei controlli, dei prelievi e delle verifiche delle Arpa.</a:t>
            </a:r>
          </a:p>
        </p:txBody>
      </p:sp>
      <p:sp>
        <p:nvSpPr>
          <p:cNvPr id="6" name="CasellaDiTesto 5">
            <a:extLst>
              <a:ext uri="{FF2B5EF4-FFF2-40B4-BE49-F238E27FC236}">
                <a16:creationId xmlns:a16="http://schemas.microsoft.com/office/drawing/2014/main" id="{842CD6EB-FF1C-465A-9CD8-FD6142F6F5B4}"/>
              </a:ext>
            </a:extLst>
          </p:cNvPr>
          <p:cNvSpPr txBox="1">
            <a:spLocks noChangeArrowheads="1"/>
          </p:cNvSpPr>
          <p:nvPr/>
        </p:nvSpPr>
        <p:spPr bwMode="auto">
          <a:xfrm>
            <a:off x="912760" y="269712"/>
            <a:ext cx="8231239" cy="618374"/>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600" dirty="0">
                <a:solidFill>
                  <a:srgbClr val="FF6600"/>
                </a:solidFill>
                <a:latin typeface="Arial" panose="020B0604020202020204" pitchFamily="34" charset="0"/>
                <a:cs typeface="Arial" panose="020B0604020202020204" pitchFamily="34" charset="0"/>
              </a:rPr>
              <a:t>NOVITA’ NORMATIVE – Linee guida SNPA</a:t>
            </a:r>
          </a:p>
        </p:txBody>
      </p:sp>
      <p:pic>
        <p:nvPicPr>
          <p:cNvPr id="1026" name="Picture 2" descr="Il Sistema nazionale per la protezione dell'ambiente (SNPA ...">
            <a:extLst>
              <a:ext uri="{FF2B5EF4-FFF2-40B4-BE49-F238E27FC236}">
                <a16:creationId xmlns:a16="http://schemas.microsoft.com/office/drawing/2014/main" id="{CEE25DC7-BDEE-4E4F-BB14-1828FC792EA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0433" y="918284"/>
            <a:ext cx="1621766" cy="1013322"/>
          </a:xfrm>
          <a:prstGeom prst="rect">
            <a:avLst/>
          </a:prstGeom>
          <a:noFill/>
          <a:extLst>
            <a:ext uri="{909E8E84-426E-40DD-AFC4-6F175D3DCCD1}">
              <a14:hiddenFill xmlns:a14="http://schemas.microsoft.com/office/drawing/2010/main">
                <a:solidFill>
                  <a:srgbClr val="FFFFFF"/>
                </a:solidFill>
              </a14:hiddenFill>
            </a:ext>
          </a:extLst>
        </p:spPr>
      </p:pic>
      <p:pic>
        <p:nvPicPr>
          <p:cNvPr id="7" name="Immagine 6">
            <a:extLst>
              <a:ext uri="{FF2B5EF4-FFF2-40B4-BE49-F238E27FC236}">
                <a16:creationId xmlns:a16="http://schemas.microsoft.com/office/drawing/2014/main" id="{04C4FC15-666C-4E46-B158-AD6A8249C9B0}"/>
              </a:ext>
            </a:extLst>
          </p:cNvPr>
          <p:cNvPicPr>
            <a:picLocks noChangeAspect="1"/>
          </p:cNvPicPr>
          <p:nvPr/>
        </p:nvPicPr>
        <p:blipFill>
          <a:blip r:embed="rId3"/>
          <a:stretch>
            <a:fillRect/>
          </a:stretch>
        </p:blipFill>
        <p:spPr>
          <a:xfrm>
            <a:off x="706626" y="2060998"/>
            <a:ext cx="7772400" cy="1392807"/>
          </a:xfrm>
          <a:prstGeom prst="rect">
            <a:avLst/>
          </a:prstGeom>
        </p:spPr>
      </p:pic>
      <p:pic>
        <p:nvPicPr>
          <p:cNvPr id="12" name="Immagine 11">
            <a:extLst>
              <a:ext uri="{FF2B5EF4-FFF2-40B4-BE49-F238E27FC236}">
                <a16:creationId xmlns:a16="http://schemas.microsoft.com/office/drawing/2014/main" id="{B2AFE739-C670-4D21-A17E-A4F244C31046}"/>
              </a:ext>
            </a:extLst>
          </p:cNvPr>
          <p:cNvPicPr>
            <a:picLocks noChangeAspect="1"/>
          </p:cNvPicPr>
          <p:nvPr/>
        </p:nvPicPr>
        <p:blipFill>
          <a:blip r:embed="rId4"/>
          <a:stretch>
            <a:fillRect/>
          </a:stretch>
        </p:blipFill>
        <p:spPr>
          <a:xfrm>
            <a:off x="132208" y="6304179"/>
            <a:ext cx="2870829" cy="496623"/>
          </a:xfrm>
          <a:prstGeom prst="rect">
            <a:avLst/>
          </a:prstGeom>
        </p:spPr>
      </p:pic>
      <p:pic>
        <p:nvPicPr>
          <p:cNvPr id="9" name="Immagine 8">
            <a:extLst>
              <a:ext uri="{FF2B5EF4-FFF2-40B4-BE49-F238E27FC236}">
                <a16:creationId xmlns:a16="http://schemas.microsoft.com/office/drawing/2014/main" id="{972131FF-4B56-45FA-9357-EECAE1AB18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3" name="Immagine 12">
            <a:extLst>
              <a:ext uri="{FF2B5EF4-FFF2-40B4-BE49-F238E27FC236}">
                <a16:creationId xmlns:a16="http://schemas.microsoft.com/office/drawing/2014/main" id="{47B0CFE5-EC7F-4F3D-8CDB-5D3C52436621}"/>
              </a:ext>
            </a:extLst>
          </p:cNvPr>
          <p:cNvPicPr>
            <a:picLocks noChangeAspect="1"/>
          </p:cNvPicPr>
          <p:nvPr/>
        </p:nvPicPr>
        <p:blipFill>
          <a:blip r:embed="rId6"/>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3436637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AF4D2002-B689-4014-9D79-746C26A82CB1}"/>
              </a:ext>
            </a:extLst>
          </p:cNvPr>
          <p:cNvPicPr>
            <a:picLocks noChangeAspect="1"/>
          </p:cNvPicPr>
          <p:nvPr/>
        </p:nvPicPr>
        <p:blipFill rotWithShape="1">
          <a:blip r:embed="rId2"/>
          <a:srcRect t="12774"/>
          <a:stretch/>
        </p:blipFill>
        <p:spPr>
          <a:xfrm>
            <a:off x="552090" y="1840365"/>
            <a:ext cx="8039819" cy="4398714"/>
          </a:xfrm>
          <a:prstGeom prst="rect">
            <a:avLst/>
          </a:prstGeom>
        </p:spPr>
      </p:pic>
      <p:sp>
        <p:nvSpPr>
          <p:cNvPr id="10" name="CasellaDiTesto 9">
            <a:extLst>
              <a:ext uri="{FF2B5EF4-FFF2-40B4-BE49-F238E27FC236}">
                <a16:creationId xmlns:a16="http://schemas.microsoft.com/office/drawing/2014/main" id="{842CD6EB-FF1C-465A-9CD8-FD6142F6F5B4}"/>
              </a:ext>
            </a:extLst>
          </p:cNvPr>
          <p:cNvSpPr txBox="1">
            <a:spLocks noChangeArrowheads="1"/>
          </p:cNvSpPr>
          <p:nvPr/>
        </p:nvSpPr>
        <p:spPr bwMode="auto">
          <a:xfrm>
            <a:off x="912760" y="269712"/>
            <a:ext cx="8231239" cy="618374"/>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600" dirty="0">
                <a:solidFill>
                  <a:srgbClr val="FF6600"/>
                </a:solidFill>
                <a:latin typeface="Arial" panose="020B0604020202020204" pitchFamily="34" charset="0"/>
                <a:cs typeface="Arial" panose="020B0604020202020204" pitchFamily="34" charset="0"/>
              </a:rPr>
              <a:t>NOVITA’ NORMATIVE – Linee guida SNPA</a:t>
            </a:r>
          </a:p>
        </p:txBody>
      </p:sp>
      <p:sp>
        <p:nvSpPr>
          <p:cNvPr id="11" name="Rectangle 3"/>
          <p:cNvSpPr txBox="1">
            <a:spLocks noChangeArrowheads="1"/>
          </p:cNvSpPr>
          <p:nvPr/>
        </p:nvSpPr>
        <p:spPr bwMode="auto">
          <a:xfrm>
            <a:off x="912760" y="1235527"/>
            <a:ext cx="3247106" cy="327656"/>
          </a:xfrm>
          <a:prstGeom prst="rect">
            <a:avLst/>
          </a:prstGeom>
          <a:noFill/>
          <a:ln w="9525">
            <a:noFill/>
            <a:miter lim="800000"/>
            <a:headEnd/>
            <a:tailEnd/>
          </a:ln>
        </p:spPr>
        <p:txBody>
          <a:bodyPr/>
          <a:lstStyle/>
          <a:p>
            <a:pPr algn="just" eaLnBrk="0" hangingPunct="0">
              <a:spcBef>
                <a:spcPct val="20000"/>
              </a:spcBef>
              <a:buClr>
                <a:schemeClr val="hlink"/>
              </a:buClr>
              <a:buSzPct val="70000"/>
            </a:pPr>
            <a:r>
              <a:rPr lang="it-IT" sz="1800" dirty="0">
                <a:solidFill>
                  <a:srgbClr val="FF6600"/>
                </a:solidFill>
                <a:latin typeface="Arial" panose="020B0604020202020204" pitchFamily="34" charset="0"/>
                <a:cs typeface="Arial" panose="020B0604020202020204" pitchFamily="34" charset="0"/>
              </a:rPr>
              <a:t>Contenuto delle Linee guida</a:t>
            </a:r>
          </a:p>
        </p:txBody>
      </p:sp>
      <p:pic>
        <p:nvPicPr>
          <p:cNvPr id="6" name="Picture 2" descr="Il Sistema nazionale per la protezione dell'ambiente (SNPA ...">
            <a:extLst>
              <a:ext uri="{FF2B5EF4-FFF2-40B4-BE49-F238E27FC236}">
                <a16:creationId xmlns:a16="http://schemas.microsoft.com/office/drawing/2014/main" id="{4216F9C5-8B75-4068-AD21-F5699C873AF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82685" y="943568"/>
            <a:ext cx="1240851" cy="775316"/>
          </a:xfrm>
          <a:prstGeom prst="rect">
            <a:avLst/>
          </a:prstGeom>
          <a:noFill/>
          <a:extLst>
            <a:ext uri="{909E8E84-426E-40DD-AFC4-6F175D3DCCD1}">
              <a14:hiddenFill xmlns:a14="http://schemas.microsoft.com/office/drawing/2010/main">
                <a:solidFill>
                  <a:srgbClr val="FFFFFF"/>
                </a:solidFill>
              </a14:hiddenFill>
            </a:ext>
          </a:extLst>
        </p:spPr>
      </p:pic>
      <p:pic>
        <p:nvPicPr>
          <p:cNvPr id="14" name="Immagine 13">
            <a:extLst>
              <a:ext uri="{FF2B5EF4-FFF2-40B4-BE49-F238E27FC236}">
                <a16:creationId xmlns:a16="http://schemas.microsoft.com/office/drawing/2014/main" id="{2153810C-A7CE-4C10-B855-A2ABBF0439DD}"/>
              </a:ext>
            </a:extLst>
          </p:cNvPr>
          <p:cNvPicPr>
            <a:picLocks noChangeAspect="1"/>
          </p:cNvPicPr>
          <p:nvPr/>
        </p:nvPicPr>
        <p:blipFill>
          <a:blip r:embed="rId4"/>
          <a:stretch>
            <a:fillRect/>
          </a:stretch>
        </p:blipFill>
        <p:spPr>
          <a:xfrm>
            <a:off x="132208" y="6304179"/>
            <a:ext cx="2870829" cy="496623"/>
          </a:xfrm>
          <a:prstGeom prst="rect">
            <a:avLst/>
          </a:prstGeom>
        </p:spPr>
      </p:pic>
      <p:pic>
        <p:nvPicPr>
          <p:cNvPr id="12" name="Immagine 11">
            <a:extLst>
              <a:ext uri="{FF2B5EF4-FFF2-40B4-BE49-F238E27FC236}">
                <a16:creationId xmlns:a16="http://schemas.microsoft.com/office/drawing/2014/main" id="{5DDFF44F-A839-434E-8E78-6B2B6DAA57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5" name="Immagine 14">
            <a:extLst>
              <a:ext uri="{FF2B5EF4-FFF2-40B4-BE49-F238E27FC236}">
                <a16:creationId xmlns:a16="http://schemas.microsoft.com/office/drawing/2014/main" id="{FAEEFB1E-28A1-4E11-93F9-F4B2AF7F3462}"/>
              </a:ext>
            </a:extLst>
          </p:cNvPr>
          <p:cNvPicPr>
            <a:picLocks noChangeAspect="1"/>
          </p:cNvPicPr>
          <p:nvPr/>
        </p:nvPicPr>
        <p:blipFill>
          <a:blip r:embed="rId6"/>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1466308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47615589-6C00-4BFC-B144-EB29B1277B4E}"/>
              </a:ext>
            </a:extLst>
          </p:cNvPr>
          <p:cNvPicPr>
            <a:picLocks noChangeAspect="1"/>
          </p:cNvPicPr>
          <p:nvPr/>
        </p:nvPicPr>
        <p:blipFill>
          <a:blip r:embed="rId2"/>
          <a:stretch>
            <a:fillRect/>
          </a:stretch>
        </p:blipFill>
        <p:spPr>
          <a:xfrm>
            <a:off x="666376" y="890568"/>
            <a:ext cx="7811248" cy="5285455"/>
          </a:xfrm>
          <a:prstGeom prst="rect">
            <a:avLst/>
          </a:prstGeom>
        </p:spPr>
      </p:pic>
      <p:sp>
        <p:nvSpPr>
          <p:cNvPr id="10" name="Rectangle 3">
            <a:extLst>
              <a:ext uri="{FF2B5EF4-FFF2-40B4-BE49-F238E27FC236}">
                <a16:creationId xmlns:a16="http://schemas.microsoft.com/office/drawing/2014/main" id="{9D374AE8-77FE-48C8-8642-4ACAB526A21D}"/>
              </a:ext>
            </a:extLst>
          </p:cNvPr>
          <p:cNvSpPr txBox="1">
            <a:spLocks noChangeArrowheads="1"/>
          </p:cNvSpPr>
          <p:nvPr/>
        </p:nvSpPr>
        <p:spPr bwMode="auto">
          <a:xfrm>
            <a:off x="639918" y="5241369"/>
            <a:ext cx="1634465" cy="995856"/>
          </a:xfrm>
          <a:prstGeom prst="rect">
            <a:avLst/>
          </a:prstGeom>
          <a:noFill/>
          <a:ln w="9525">
            <a:noFill/>
            <a:miter lim="800000"/>
            <a:headEnd/>
            <a:tailEnd/>
          </a:ln>
        </p:spPr>
        <p:txBody>
          <a:bodyPr/>
          <a:lstStyle/>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i="1"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200" b="0" i="1" dirty="0">
                <a:latin typeface="Arial" panose="020B0604020202020204" pitchFamily="34" charset="0"/>
                <a:cs typeface="Arial" panose="020B0604020202020204" pitchFamily="34" charset="0"/>
              </a:rPr>
              <a:t>SNPA 2019</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p:txBody>
      </p:sp>
      <p:sp>
        <p:nvSpPr>
          <p:cNvPr id="7" name="CasellaDiTesto 8">
            <a:extLst>
              <a:ext uri="{FF2B5EF4-FFF2-40B4-BE49-F238E27FC236}">
                <a16:creationId xmlns:a16="http://schemas.microsoft.com/office/drawing/2014/main" id="{527B9481-3CCA-4033-8DFA-7B90225A7FE8}"/>
              </a:ext>
            </a:extLst>
          </p:cNvPr>
          <p:cNvSpPr txBox="1">
            <a:spLocks noChangeArrowheads="1"/>
          </p:cNvSpPr>
          <p:nvPr/>
        </p:nvSpPr>
        <p:spPr bwMode="auto">
          <a:xfrm>
            <a:off x="912761" y="770"/>
            <a:ext cx="7460525" cy="739754"/>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3200" dirty="0">
                <a:solidFill>
                  <a:srgbClr val="FF6600"/>
                </a:solidFill>
                <a:latin typeface="Arial" panose="020B0604020202020204" pitchFamily="34" charset="0"/>
                <a:cs typeface="Arial" panose="020B0604020202020204" pitchFamily="34" charset="0"/>
              </a:rPr>
              <a:t>DEFINIZIONI</a:t>
            </a:r>
          </a:p>
        </p:txBody>
      </p:sp>
      <p:pic>
        <p:nvPicPr>
          <p:cNvPr id="12" name="Immagine 11">
            <a:extLst>
              <a:ext uri="{FF2B5EF4-FFF2-40B4-BE49-F238E27FC236}">
                <a16:creationId xmlns:a16="http://schemas.microsoft.com/office/drawing/2014/main" id="{3506AD79-4F47-466C-8DE0-027776C7045E}"/>
              </a:ext>
            </a:extLst>
          </p:cNvPr>
          <p:cNvPicPr>
            <a:picLocks noChangeAspect="1"/>
          </p:cNvPicPr>
          <p:nvPr/>
        </p:nvPicPr>
        <p:blipFill>
          <a:blip r:embed="rId3"/>
          <a:stretch>
            <a:fillRect/>
          </a:stretch>
        </p:blipFill>
        <p:spPr>
          <a:xfrm>
            <a:off x="132208" y="6304179"/>
            <a:ext cx="2870829" cy="496623"/>
          </a:xfrm>
          <a:prstGeom prst="rect">
            <a:avLst/>
          </a:prstGeom>
        </p:spPr>
      </p:pic>
      <p:pic>
        <p:nvPicPr>
          <p:cNvPr id="11" name="Immagine 10">
            <a:extLst>
              <a:ext uri="{FF2B5EF4-FFF2-40B4-BE49-F238E27FC236}">
                <a16:creationId xmlns:a16="http://schemas.microsoft.com/office/drawing/2014/main" id="{6B168F57-58CF-4FD7-86AE-8454B5B361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3" name="Immagine 12">
            <a:extLst>
              <a:ext uri="{FF2B5EF4-FFF2-40B4-BE49-F238E27FC236}">
                <a16:creationId xmlns:a16="http://schemas.microsoft.com/office/drawing/2014/main" id="{20A1DFCB-7E92-4815-9DAC-E1F5214E375B}"/>
              </a:ext>
            </a:extLst>
          </p:cNvPr>
          <p:cNvPicPr>
            <a:picLocks noChangeAspect="1"/>
          </p:cNvPicPr>
          <p:nvPr/>
        </p:nvPicPr>
        <p:blipFill>
          <a:blip r:embed="rId5"/>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661570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5" name="Rectangle 3"/>
          <p:cNvSpPr txBox="1">
            <a:spLocks noChangeArrowheads="1"/>
          </p:cNvSpPr>
          <p:nvPr/>
        </p:nvSpPr>
        <p:spPr bwMode="auto">
          <a:xfrm>
            <a:off x="393174" y="459452"/>
            <a:ext cx="7772400" cy="5934405"/>
          </a:xfrm>
          <a:prstGeom prst="rect">
            <a:avLst/>
          </a:prstGeom>
          <a:noFill/>
          <a:ln w="9525">
            <a:noFill/>
            <a:miter lim="800000"/>
            <a:headEnd/>
            <a:tailEnd/>
          </a:ln>
        </p:spPr>
        <p:txBody>
          <a:bodyPr/>
          <a:lstStyle/>
          <a:p>
            <a:pPr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2000" dirty="0">
                <a:solidFill>
                  <a:srgbClr val="FF6600"/>
                </a:solidFill>
                <a:latin typeface="Arial" panose="020B0604020202020204" pitchFamily="34" charset="0"/>
                <a:cs typeface="Arial" panose="020B0604020202020204" pitchFamily="34" charset="0"/>
              </a:rPr>
              <a:t>RIFIUTO – SOTTOPRODOTTO – NON RIFIUTO – RIPORTO</a:t>
            </a:r>
          </a:p>
          <a:p>
            <a:pPr algn="just" eaLnBrk="0" hangingPunct="0">
              <a:spcBef>
                <a:spcPct val="20000"/>
              </a:spcBef>
              <a:buClr>
                <a:schemeClr val="hlink"/>
              </a:buClr>
              <a:buSzPct val="70000"/>
            </a:pPr>
            <a:endParaRPr lang="it-IT" sz="1800" dirty="0">
              <a:solidFill>
                <a:srgbClr val="FF6600"/>
              </a:solidFill>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800" dirty="0">
                <a:solidFill>
                  <a:srgbClr val="FF6600"/>
                </a:solidFill>
                <a:latin typeface="Arial" panose="020B0604020202020204" pitchFamily="34" charset="0"/>
                <a:cs typeface="Arial" panose="020B0604020202020204" pitchFamily="34" charset="0"/>
              </a:rPr>
              <a:t>Rifiuto</a:t>
            </a:r>
          </a:p>
          <a:p>
            <a:pPr algn="just" eaLnBrk="0" hangingPunct="0">
              <a:spcBef>
                <a:spcPct val="20000"/>
              </a:spcBef>
              <a:buClr>
                <a:schemeClr val="hlink"/>
              </a:buClr>
              <a:buSzPct val="70000"/>
            </a:pPr>
            <a:r>
              <a:rPr lang="it-IT" sz="1800" b="0" dirty="0" err="1">
                <a:latin typeface="Arial" panose="020B0604020202020204" pitchFamily="34" charset="0"/>
                <a:cs typeface="Arial" panose="020B0604020202020204" pitchFamily="34" charset="0"/>
              </a:rPr>
              <a:t>D.Lgs.</a:t>
            </a:r>
            <a:r>
              <a:rPr lang="it-IT" sz="1800" b="0" dirty="0">
                <a:latin typeface="Arial" panose="020B0604020202020204" pitchFamily="34" charset="0"/>
                <a:cs typeface="Arial" panose="020B0604020202020204" pitchFamily="34" charset="0"/>
              </a:rPr>
              <a:t> 152/2006: Definite rifiuto quando il soggetto che ha messo in opera lo scavo  "</a:t>
            </a:r>
            <a:r>
              <a:rPr lang="it-IT" sz="1800" dirty="0">
                <a:latin typeface="Arial" panose="020B0604020202020204" pitchFamily="34" charset="0"/>
                <a:cs typeface="Arial" panose="020B0604020202020204" pitchFamily="34" charset="0"/>
              </a:rPr>
              <a:t>si disfa, ha intenzione di disfarsi o è obbligato a disfarsi</a:t>
            </a:r>
            <a:r>
              <a:rPr lang="it-IT" sz="1800" b="0" dirty="0">
                <a:latin typeface="Arial" panose="020B0604020202020204" pitchFamily="34" charset="0"/>
                <a:cs typeface="Arial" panose="020B0604020202020204" pitchFamily="34" charset="0"/>
              </a:rPr>
              <a:t>" delle stesse.</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dirty="0">
              <a:solidFill>
                <a:srgbClr val="FF6600"/>
              </a:solidFill>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800" dirty="0">
                <a:solidFill>
                  <a:srgbClr val="FF6600"/>
                </a:solidFill>
                <a:latin typeface="Arial" panose="020B0604020202020204" pitchFamily="34" charset="0"/>
                <a:cs typeface="Arial" panose="020B0604020202020204" pitchFamily="34" charset="0"/>
              </a:rPr>
              <a:t>Non rifiuto - Esclusione dalle regole in materia di rifiuti</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Esclusione rifiuti: comma 1 art. 185 «il </a:t>
            </a:r>
            <a:r>
              <a:rPr lang="it-IT" sz="1800" dirty="0">
                <a:solidFill>
                  <a:srgbClr val="FF6600"/>
                </a:solidFill>
                <a:latin typeface="Arial" panose="020B0604020202020204" pitchFamily="34" charset="0"/>
                <a:cs typeface="Arial" panose="020B0604020202020204" pitchFamily="34" charset="0"/>
              </a:rPr>
              <a:t>suolo non contaminato </a:t>
            </a:r>
            <a:r>
              <a:rPr lang="it-IT" sz="1800" b="0" dirty="0">
                <a:latin typeface="Arial" panose="020B0604020202020204" pitchFamily="34" charset="0"/>
                <a:cs typeface="Arial" panose="020B0604020202020204" pitchFamily="34" charset="0"/>
              </a:rPr>
              <a:t>e altro materiale allo stato naturale escavato nel corso dell'attività di costruzione, ove </a:t>
            </a:r>
            <a:r>
              <a:rPr lang="it-IT" sz="1800" dirty="0">
                <a:latin typeface="Arial" panose="020B0604020202020204" pitchFamily="34" charset="0"/>
                <a:cs typeface="Arial" panose="020B0604020202020204" pitchFamily="34" charset="0"/>
              </a:rPr>
              <a:t>sia certo </a:t>
            </a:r>
            <a:r>
              <a:rPr lang="it-IT" sz="1800" b="0" dirty="0">
                <a:latin typeface="Arial" panose="020B0604020202020204" pitchFamily="34" charset="0"/>
                <a:cs typeface="Arial" panose="020B0604020202020204" pitchFamily="34" charset="0"/>
              </a:rPr>
              <a:t>che il materiale sarà utilizzato a fini di costruzione allo </a:t>
            </a:r>
            <a:r>
              <a:rPr lang="it-IT" sz="1800" dirty="0">
                <a:latin typeface="Arial" panose="020B0604020202020204" pitchFamily="34" charset="0"/>
                <a:cs typeface="Arial" panose="020B0604020202020204" pitchFamily="34" charset="0"/>
              </a:rPr>
              <a:t>stato naturale </a:t>
            </a:r>
            <a:r>
              <a:rPr lang="it-IT" sz="1800" b="0" dirty="0">
                <a:latin typeface="Arial" panose="020B0604020202020204" pitchFamily="34" charset="0"/>
                <a:cs typeface="Arial" panose="020B0604020202020204" pitchFamily="34" charset="0"/>
              </a:rPr>
              <a:t>nello </a:t>
            </a:r>
            <a:r>
              <a:rPr lang="it-IT" sz="1800" dirty="0">
                <a:latin typeface="Arial" panose="020B0604020202020204" pitchFamily="34" charset="0"/>
                <a:cs typeface="Arial" panose="020B0604020202020204" pitchFamily="34" charset="0"/>
              </a:rPr>
              <a:t>stesso sito </a:t>
            </a:r>
            <a:r>
              <a:rPr lang="it-IT" sz="1800" b="0" dirty="0">
                <a:latin typeface="Arial" panose="020B0604020202020204" pitchFamily="34" charset="0"/>
                <a:cs typeface="Arial" panose="020B0604020202020204" pitchFamily="34" charset="0"/>
              </a:rPr>
              <a:t>in cui è stato scavato»</a:t>
            </a:r>
          </a:p>
          <a:p>
            <a:pPr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p:txBody>
      </p:sp>
      <p:pic>
        <p:nvPicPr>
          <p:cNvPr id="7" name="Picture 2" descr="Risultati immagini per rifiuto">
            <a:extLst>
              <a:ext uri="{FF2B5EF4-FFF2-40B4-BE49-F238E27FC236}">
                <a16:creationId xmlns:a16="http://schemas.microsoft.com/office/drawing/2014/main" id="{67D6BDE1-133B-4040-822A-A3A9DAFABD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09"/>
          <a:stretch/>
        </p:blipFill>
        <p:spPr bwMode="auto">
          <a:xfrm>
            <a:off x="2892397" y="2688041"/>
            <a:ext cx="2196354" cy="14772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magine correlata">
            <a:extLst>
              <a:ext uri="{FF2B5EF4-FFF2-40B4-BE49-F238E27FC236}">
                <a16:creationId xmlns:a16="http://schemas.microsoft.com/office/drawing/2014/main" id="{324CBCD7-1C80-4845-8892-CFBD9C4D66C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8724" y="2882366"/>
            <a:ext cx="805543" cy="805543"/>
          </a:xfrm>
          <a:prstGeom prst="rect">
            <a:avLst/>
          </a:prstGeom>
          <a:noFill/>
          <a:extLst>
            <a:ext uri="{909E8E84-426E-40DD-AFC4-6F175D3DCCD1}">
              <a14:hiddenFill xmlns:a14="http://schemas.microsoft.com/office/drawing/2010/main">
                <a:solidFill>
                  <a:srgbClr val="FFFFFF"/>
                </a:solidFill>
              </a14:hiddenFill>
            </a:ext>
          </a:extLst>
        </p:spPr>
      </p:pic>
      <p:sp>
        <p:nvSpPr>
          <p:cNvPr id="10" name="CasellaDiTesto 8">
            <a:extLst>
              <a:ext uri="{FF2B5EF4-FFF2-40B4-BE49-F238E27FC236}">
                <a16:creationId xmlns:a16="http://schemas.microsoft.com/office/drawing/2014/main" id="{527B9481-3CCA-4033-8DFA-7B90225A7FE8}"/>
              </a:ext>
            </a:extLst>
          </p:cNvPr>
          <p:cNvSpPr txBox="1">
            <a:spLocks noChangeArrowheads="1"/>
          </p:cNvSpPr>
          <p:nvPr/>
        </p:nvSpPr>
        <p:spPr bwMode="auto">
          <a:xfrm>
            <a:off x="912761" y="770"/>
            <a:ext cx="7460525" cy="739754"/>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3200" dirty="0">
                <a:solidFill>
                  <a:srgbClr val="FF6600"/>
                </a:solidFill>
                <a:latin typeface="Arial" panose="020B0604020202020204" pitchFamily="34" charset="0"/>
                <a:cs typeface="Arial" panose="020B0604020202020204" pitchFamily="34" charset="0"/>
              </a:rPr>
              <a:t>DEFINIZIONI</a:t>
            </a:r>
          </a:p>
        </p:txBody>
      </p:sp>
      <p:pic>
        <p:nvPicPr>
          <p:cNvPr id="13" name="Immagine 12">
            <a:extLst>
              <a:ext uri="{FF2B5EF4-FFF2-40B4-BE49-F238E27FC236}">
                <a16:creationId xmlns:a16="http://schemas.microsoft.com/office/drawing/2014/main" id="{8C65D09C-6CE3-4D28-8A74-8FD0F89A2B16}"/>
              </a:ext>
            </a:extLst>
          </p:cNvPr>
          <p:cNvPicPr>
            <a:picLocks noChangeAspect="1"/>
          </p:cNvPicPr>
          <p:nvPr/>
        </p:nvPicPr>
        <p:blipFill>
          <a:blip r:embed="rId4"/>
          <a:stretch>
            <a:fillRect/>
          </a:stretch>
        </p:blipFill>
        <p:spPr>
          <a:xfrm>
            <a:off x="132208" y="6304179"/>
            <a:ext cx="2870829" cy="496623"/>
          </a:xfrm>
          <a:prstGeom prst="rect">
            <a:avLst/>
          </a:prstGeom>
        </p:spPr>
      </p:pic>
      <p:pic>
        <p:nvPicPr>
          <p:cNvPr id="11" name="Immagine 10">
            <a:extLst>
              <a:ext uri="{FF2B5EF4-FFF2-40B4-BE49-F238E27FC236}">
                <a16:creationId xmlns:a16="http://schemas.microsoft.com/office/drawing/2014/main" id="{0B4B43E2-EB3E-47CB-B0F8-80A265DB90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4" name="Immagine 13">
            <a:extLst>
              <a:ext uri="{FF2B5EF4-FFF2-40B4-BE49-F238E27FC236}">
                <a16:creationId xmlns:a16="http://schemas.microsoft.com/office/drawing/2014/main" id="{763C39E1-0754-4B1A-8AE0-3F10825BD397}"/>
              </a:ext>
            </a:extLst>
          </p:cNvPr>
          <p:cNvPicPr>
            <a:picLocks noChangeAspect="1"/>
          </p:cNvPicPr>
          <p:nvPr/>
        </p:nvPicPr>
        <p:blipFill>
          <a:blip r:embed="rId6"/>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469130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262539" y="834424"/>
            <a:ext cx="8456918" cy="5758451"/>
          </a:xfrm>
          <a:prstGeom prst="rect">
            <a:avLst/>
          </a:prstGeom>
          <a:noFill/>
          <a:ln w="9525">
            <a:noFill/>
            <a:miter lim="800000"/>
            <a:headEnd/>
            <a:tailEnd/>
          </a:ln>
        </p:spPr>
        <p:txBody>
          <a:bodyPr/>
          <a:lstStyle/>
          <a:p>
            <a:pPr algn="just"/>
            <a:endParaRPr lang="it-IT" sz="2000" dirty="0">
              <a:solidFill>
                <a:srgbClr val="FF6600"/>
              </a:solidFill>
              <a:latin typeface="Arial" panose="020B0604020202020204" pitchFamily="34" charset="0"/>
              <a:cs typeface="Arial" panose="020B0604020202020204" pitchFamily="34" charset="0"/>
            </a:endParaRPr>
          </a:p>
          <a:p>
            <a:pPr marL="457200" indent="-457200" algn="just">
              <a:buFont typeface="+mj-lt"/>
              <a:buAutoNum type="alphaUcPeriod"/>
            </a:pPr>
            <a:r>
              <a:rPr lang="it-IT" sz="2000" b="0" dirty="0">
                <a:latin typeface="Arial" panose="020B0604020202020204" pitchFamily="34" charset="0"/>
                <a:cs typeface="Arial" panose="020B0604020202020204" pitchFamily="34" charset="0"/>
              </a:rPr>
              <a:t>sono generate </a:t>
            </a:r>
            <a:r>
              <a:rPr lang="it-IT" sz="2000" dirty="0">
                <a:latin typeface="Arial" panose="020B0604020202020204" pitchFamily="34" charset="0"/>
                <a:cs typeface="Arial" panose="020B0604020202020204" pitchFamily="34" charset="0"/>
              </a:rPr>
              <a:t>durante la realizzazione di un'opera</a:t>
            </a:r>
            <a:r>
              <a:rPr lang="it-IT" sz="2000" b="0" dirty="0">
                <a:latin typeface="Arial" panose="020B0604020202020204" pitchFamily="34" charset="0"/>
                <a:cs typeface="Arial" panose="020B0604020202020204" pitchFamily="34" charset="0"/>
              </a:rPr>
              <a:t>, di cui costituiscono parte integrante e il cui scopo primario non è la produzione di tale materiale;</a:t>
            </a:r>
          </a:p>
          <a:p>
            <a:pPr marL="457200" indent="-457200" algn="just">
              <a:buFont typeface="+mj-lt"/>
              <a:buAutoNum type="alphaUcPeriod"/>
            </a:pPr>
            <a:r>
              <a:rPr lang="it-IT" sz="2000" b="0" dirty="0">
                <a:latin typeface="Arial" panose="020B0604020202020204" pitchFamily="34" charset="0"/>
                <a:cs typeface="Arial" panose="020B0604020202020204" pitchFamily="34" charset="0"/>
              </a:rPr>
              <a:t>il </a:t>
            </a:r>
            <a:r>
              <a:rPr lang="it-IT" sz="2000" dirty="0">
                <a:latin typeface="Arial" panose="020B0604020202020204" pitchFamily="34" charset="0"/>
                <a:cs typeface="Arial" panose="020B0604020202020204" pitchFamily="34" charset="0"/>
              </a:rPr>
              <a:t>loro utilizzo </a:t>
            </a:r>
            <a:r>
              <a:rPr lang="it-IT" sz="2000" b="0" dirty="0">
                <a:latin typeface="Arial" panose="020B0604020202020204" pitchFamily="34" charset="0"/>
                <a:cs typeface="Arial" panose="020B0604020202020204" pitchFamily="34" charset="0"/>
              </a:rPr>
              <a:t>è conforme alle disposizioni del </a:t>
            </a:r>
            <a:r>
              <a:rPr lang="it-IT" sz="2000" b="0" u="sng" dirty="0" err="1">
                <a:latin typeface="Arial" panose="020B0604020202020204" pitchFamily="34" charset="0"/>
                <a:cs typeface="Arial" panose="020B0604020202020204" pitchFamily="34" charset="0"/>
              </a:rPr>
              <a:t>PdU</a:t>
            </a:r>
            <a:r>
              <a:rPr lang="it-IT" sz="2000" b="0" dirty="0">
                <a:latin typeface="Arial" panose="020B0604020202020204" pitchFamily="34" charset="0"/>
                <a:cs typeface="Arial" panose="020B0604020202020204" pitchFamily="34" charset="0"/>
              </a:rPr>
              <a:t> di cui all’art. 9 o della </a:t>
            </a:r>
            <a:r>
              <a:rPr lang="it-IT" sz="2000" b="0" u="sng" dirty="0">
                <a:latin typeface="Arial" panose="020B0604020202020204" pitchFamily="34" charset="0"/>
                <a:cs typeface="Arial" panose="020B0604020202020204" pitchFamily="34" charset="0"/>
              </a:rPr>
              <a:t>dichiarazione</a:t>
            </a:r>
            <a:r>
              <a:rPr lang="it-IT" sz="2000" b="0" dirty="0">
                <a:latin typeface="Arial" panose="020B0604020202020204" pitchFamily="34" charset="0"/>
                <a:cs typeface="Arial" panose="020B0604020202020204" pitchFamily="34" charset="0"/>
              </a:rPr>
              <a:t> di cui all’art. 21, e si realizza:</a:t>
            </a:r>
          </a:p>
          <a:p>
            <a:pPr marL="971550" lvl="1" indent="-514350" algn="just">
              <a:buFont typeface="+mj-lt"/>
              <a:buAutoNum type="alphaLcParenR"/>
            </a:pPr>
            <a:r>
              <a:rPr lang="it-IT" sz="2000" b="0" dirty="0">
                <a:latin typeface="Arial" panose="020B0604020202020204" pitchFamily="34" charset="0"/>
                <a:cs typeface="Arial" panose="020B0604020202020204" pitchFamily="34" charset="0"/>
              </a:rPr>
              <a:t>nel corso dell'esecuzione della </a:t>
            </a:r>
            <a:r>
              <a:rPr lang="it-IT" sz="2000" b="0" u="sng" dirty="0">
                <a:latin typeface="Arial" panose="020B0604020202020204" pitchFamily="34" charset="0"/>
                <a:cs typeface="Arial" panose="020B0604020202020204" pitchFamily="34" charset="0"/>
              </a:rPr>
              <a:t>stessa opera </a:t>
            </a:r>
            <a:r>
              <a:rPr lang="it-IT" sz="2000" b="0" dirty="0">
                <a:latin typeface="Arial" panose="020B0604020202020204" pitchFamily="34" charset="0"/>
                <a:cs typeface="Arial" panose="020B0604020202020204" pitchFamily="34" charset="0"/>
              </a:rPr>
              <a:t>nel quale è stato generato o di </a:t>
            </a:r>
            <a:r>
              <a:rPr lang="it-IT" sz="2000" b="0" u="sng" dirty="0">
                <a:latin typeface="Arial" panose="020B0604020202020204" pitchFamily="34" charset="0"/>
                <a:cs typeface="Arial" panose="020B0604020202020204" pitchFamily="34" charset="0"/>
              </a:rPr>
              <a:t>un'opera diversa</a:t>
            </a:r>
            <a:r>
              <a:rPr lang="it-IT" sz="2000" b="0" dirty="0">
                <a:latin typeface="Arial" panose="020B0604020202020204" pitchFamily="34" charset="0"/>
                <a:cs typeface="Arial" panose="020B0604020202020204" pitchFamily="34" charset="0"/>
              </a:rPr>
              <a:t>, per la realizzazione di </a:t>
            </a:r>
            <a:r>
              <a:rPr lang="it-IT" sz="2000" b="0" dirty="0" err="1">
                <a:latin typeface="Arial" panose="020B0604020202020204" pitchFamily="34" charset="0"/>
                <a:cs typeface="Arial" panose="020B0604020202020204" pitchFamily="34" charset="0"/>
              </a:rPr>
              <a:t>reinterri</a:t>
            </a:r>
            <a:r>
              <a:rPr lang="it-IT" sz="2000" b="0" dirty="0">
                <a:latin typeface="Arial" panose="020B0604020202020204" pitchFamily="34" charset="0"/>
                <a:cs typeface="Arial" panose="020B0604020202020204" pitchFamily="34" charset="0"/>
              </a:rPr>
              <a:t>, riempimenti, </a:t>
            </a:r>
            <a:r>
              <a:rPr lang="it-IT" sz="2000" b="0" dirty="0" err="1">
                <a:latin typeface="Arial" panose="020B0604020202020204" pitchFamily="34" charset="0"/>
                <a:cs typeface="Arial" panose="020B0604020202020204" pitchFamily="34" charset="0"/>
              </a:rPr>
              <a:t>rimodellazioni</a:t>
            </a:r>
            <a:r>
              <a:rPr lang="it-IT" sz="2000" b="0" dirty="0">
                <a:latin typeface="Arial" panose="020B0604020202020204" pitchFamily="34" charset="0"/>
                <a:cs typeface="Arial" panose="020B0604020202020204" pitchFamily="34" charset="0"/>
              </a:rPr>
              <a:t>, rilevati, miglioramenti fondiari o viari, recuperi ambientali oppure altre forme di ripristini e miglioramenti ambientali;</a:t>
            </a:r>
          </a:p>
          <a:p>
            <a:pPr marL="971550" lvl="1" indent="-514350" algn="just">
              <a:buFont typeface="+mj-lt"/>
              <a:buAutoNum type="alphaLcParenR"/>
            </a:pPr>
            <a:r>
              <a:rPr lang="it-IT" sz="2000" b="0" dirty="0">
                <a:latin typeface="Arial" panose="020B0604020202020204" pitchFamily="34" charset="0"/>
                <a:cs typeface="Arial" panose="020B0604020202020204" pitchFamily="34" charset="0"/>
              </a:rPr>
              <a:t>in </a:t>
            </a:r>
            <a:r>
              <a:rPr lang="it-IT" sz="2000" b="0" u="sng" dirty="0">
                <a:latin typeface="Arial" panose="020B0604020202020204" pitchFamily="34" charset="0"/>
                <a:cs typeface="Arial" panose="020B0604020202020204" pitchFamily="34" charset="0"/>
              </a:rPr>
              <a:t>processi produttivi</a:t>
            </a:r>
            <a:r>
              <a:rPr lang="it-IT" sz="2000" b="0" dirty="0">
                <a:latin typeface="Arial" panose="020B0604020202020204" pitchFamily="34" charset="0"/>
                <a:cs typeface="Arial" panose="020B0604020202020204" pitchFamily="34" charset="0"/>
              </a:rPr>
              <a:t>, in sostituzione di materiali di cava;</a:t>
            </a:r>
          </a:p>
          <a:p>
            <a:pPr marL="457200" indent="-457200" algn="just">
              <a:buFont typeface="+mj-lt"/>
              <a:buAutoNum type="alphaUcPeriod"/>
            </a:pPr>
            <a:r>
              <a:rPr lang="it-IT" sz="2000" b="0" dirty="0">
                <a:latin typeface="Arial" panose="020B0604020202020204" pitchFamily="34" charset="0"/>
                <a:cs typeface="Arial" panose="020B0604020202020204" pitchFamily="34" charset="0"/>
              </a:rPr>
              <a:t>sono idonee ad essere </a:t>
            </a:r>
            <a:r>
              <a:rPr lang="it-IT" sz="2000" dirty="0">
                <a:latin typeface="Arial" panose="020B0604020202020204" pitchFamily="34" charset="0"/>
                <a:cs typeface="Arial" panose="020B0604020202020204" pitchFamily="34" charset="0"/>
              </a:rPr>
              <a:t>utilizzate direttamente</a:t>
            </a:r>
            <a:r>
              <a:rPr lang="it-IT" sz="2000" b="0" dirty="0">
                <a:latin typeface="Arial" panose="020B0604020202020204" pitchFamily="34" charset="0"/>
                <a:cs typeface="Arial" panose="020B0604020202020204" pitchFamily="34" charset="0"/>
              </a:rPr>
              <a:t>, ossia senza alcun ulteriore trattamento diverso dalla </a:t>
            </a:r>
            <a:r>
              <a:rPr lang="it-IT" sz="2000" b="0" u="sng" dirty="0">
                <a:latin typeface="Arial" panose="020B0604020202020204" pitchFamily="34" charset="0"/>
                <a:cs typeface="Arial" panose="020B0604020202020204" pitchFamily="34" charset="0"/>
              </a:rPr>
              <a:t>normale pratica industriale</a:t>
            </a:r>
            <a:r>
              <a:rPr lang="it-IT" sz="2000" b="0" dirty="0">
                <a:latin typeface="Arial" panose="020B0604020202020204" pitchFamily="34" charset="0"/>
                <a:cs typeface="Arial" panose="020B0604020202020204" pitchFamily="34" charset="0"/>
              </a:rPr>
              <a:t>;</a:t>
            </a:r>
          </a:p>
          <a:p>
            <a:pPr marL="342900" indent="-342900" algn="just">
              <a:buFont typeface="+mj-lt"/>
              <a:buAutoNum type="alphaUcPeriod"/>
            </a:pPr>
            <a:r>
              <a:rPr lang="it-IT" sz="2000" b="0" dirty="0">
                <a:latin typeface="Arial" panose="020B0604020202020204" pitchFamily="34" charset="0"/>
                <a:cs typeface="Arial" panose="020B0604020202020204" pitchFamily="34" charset="0"/>
              </a:rPr>
              <a:t>soddisfano i requisiti di </a:t>
            </a:r>
            <a:r>
              <a:rPr lang="it-IT" sz="2000" dirty="0">
                <a:latin typeface="Arial" panose="020B0604020202020204" pitchFamily="34" charset="0"/>
                <a:cs typeface="Arial" panose="020B0604020202020204" pitchFamily="34" charset="0"/>
              </a:rPr>
              <a:t>qualità ambientale </a:t>
            </a:r>
            <a:r>
              <a:rPr lang="it-IT" sz="2000" b="0" dirty="0">
                <a:latin typeface="Arial" panose="020B0604020202020204" pitchFamily="34" charset="0"/>
                <a:cs typeface="Arial" panose="020B0604020202020204" pitchFamily="34" charset="0"/>
              </a:rPr>
              <a:t>previsti dal Capo II o dal Capo III o dal Capo IV del presente regolamento, per le </a:t>
            </a:r>
            <a:r>
              <a:rPr lang="it-IT" sz="2000" b="0" dirty="0" err="1">
                <a:latin typeface="Arial" panose="020B0604020202020204" pitchFamily="34" charset="0"/>
                <a:cs typeface="Arial" panose="020B0604020202020204" pitchFamily="34" charset="0"/>
              </a:rPr>
              <a:t>modalita</a:t>
            </a:r>
            <a:r>
              <a:rPr lang="it-IT" sz="2000" b="0" dirty="0">
                <a:latin typeface="Arial" panose="020B0604020202020204" pitchFamily="34" charset="0"/>
                <a:cs typeface="Arial" panose="020B0604020202020204" pitchFamily="34" charset="0"/>
              </a:rPr>
              <a:t> di utilizzo specifico di cui alla lettera b)."</a:t>
            </a:r>
          </a:p>
        </p:txBody>
      </p:sp>
      <p:sp>
        <p:nvSpPr>
          <p:cNvPr id="9" name="CasellaDiTesto 8">
            <a:extLst>
              <a:ext uri="{FF2B5EF4-FFF2-40B4-BE49-F238E27FC236}">
                <a16:creationId xmlns:a16="http://schemas.microsoft.com/office/drawing/2014/main" id="{EED11398-EC4C-4B1E-9FAB-FF9BC38E5D78}"/>
              </a:ext>
            </a:extLst>
          </p:cNvPr>
          <p:cNvSpPr txBox="1">
            <a:spLocks noChangeArrowheads="1"/>
          </p:cNvSpPr>
          <p:nvPr/>
        </p:nvSpPr>
        <p:spPr bwMode="auto">
          <a:xfrm>
            <a:off x="218660" y="651203"/>
            <a:ext cx="7460525"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Sottoprodotto</a:t>
            </a:r>
          </a:p>
        </p:txBody>
      </p:sp>
      <p:sp>
        <p:nvSpPr>
          <p:cNvPr id="12" name="CasellaDiTesto 8">
            <a:extLst>
              <a:ext uri="{FF2B5EF4-FFF2-40B4-BE49-F238E27FC236}">
                <a16:creationId xmlns:a16="http://schemas.microsoft.com/office/drawing/2014/main" id="{EBBE6E37-B030-4577-AE69-79BBBC1000E1}"/>
              </a:ext>
            </a:extLst>
          </p:cNvPr>
          <p:cNvSpPr txBox="1">
            <a:spLocks noChangeArrowheads="1"/>
          </p:cNvSpPr>
          <p:nvPr/>
        </p:nvSpPr>
        <p:spPr bwMode="auto">
          <a:xfrm>
            <a:off x="912761" y="770"/>
            <a:ext cx="7460525" cy="739754"/>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3200" dirty="0">
                <a:solidFill>
                  <a:srgbClr val="FF6600"/>
                </a:solidFill>
                <a:latin typeface="Arial" panose="020B0604020202020204" pitchFamily="34" charset="0"/>
                <a:cs typeface="Arial" panose="020B0604020202020204" pitchFamily="34" charset="0"/>
              </a:rPr>
              <a:t>DEFINIZIONI</a:t>
            </a:r>
          </a:p>
        </p:txBody>
      </p:sp>
      <p:pic>
        <p:nvPicPr>
          <p:cNvPr id="13" name="Immagine 12">
            <a:extLst>
              <a:ext uri="{FF2B5EF4-FFF2-40B4-BE49-F238E27FC236}">
                <a16:creationId xmlns:a16="http://schemas.microsoft.com/office/drawing/2014/main" id="{7A6F4EAD-3508-4DDB-AAA1-1F18B5FAB6A6}"/>
              </a:ext>
            </a:extLst>
          </p:cNvPr>
          <p:cNvPicPr>
            <a:picLocks noChangeAspect="1"/>
          </p:cNvPicPr>
          <p:nvPr/>
        </p:nvPicPr>
        <p:blipFill>
          <a:blip r:embed="rId2"/>
          <a:stretch>
            <a:fillRect/>
          </a:stretch>
        </p:blipFill>
        <p:spPr>
          <a:xfrm>
            <a:off x="132208" y="6304179"/>
            <a:ext cx="2870829" cy="496623"/>
          </a:xfrm>
          <a:prstGeom prst="rect">
            <a:avLst/>
          </a:prstGeom>
        </p:spPr>
      </p:pic>
      <p:pic>
        <p:nvPicPr>
          <p:cNvPr id="8" name="Immagine 7">
            <a:extLst>
              <a:ext uri="{FF2B5EF4-FFF2-40B4-BE49-F238E27FC236}">
                <a16:creationId xmlns:a16="http://schemas.microsoft.com/office/drawing/2014/main" id="{6175D531-9CC9-4B8B-B8E6-3AF533E2F5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0" name="Immagine 9">
            <a:extLst>
              <a:ext uri="{FF2B5EF4-FFF2-40B4-BE49-F238E27FC236}">
                <a16:creationId xmlns:a16="http://schemas.microsoft.com/office/drawing/2014/main" id="{826C4A3C-2F2A-4DC2-B7EB-238143C3B031}"/>
              </a:ext>
            </a:extLst>
          </p:cNvPr>
          <p:cNvPicPr>
            <a:picLocks noChangeAspect="1"/>
          </p:cNvPicPr>
          <p:nvPr/>
        </p:nvPicPr>
        <p:blipFill>
          <a:blip r:embed="rId4"/>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1428662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364820" y="1025434"/>
            <a:ext cx="8426832" cy="2813323"/>
          </a:xfrm>
          <a:prstGeom prst="rect">
            <a:avLst/>
          </a:prstGeom>
          <a:noFill/>
          <a:ln w="9525">
            <a:noFill/>
            <a:miter lim="800000"/>
            <a:headEnd/>
            <a:tailEnd/>
          </a:ln>
        </p:spPr>
        <p:txBody>
          <a:bodyPr/>
          <a:lstStyle/>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La </a:t>
            </a:r>
            <a:r>
              <a:rPr lang="it-IT" sz="1800" dirty="0">
                <a:latin typeface="Arial" panose="020B0604020202020204" pitchFamily="34" charset="0"/>
                <a:cs typeface="Arial" panose="020B0604020202020204" pitchFamily="34" charset="0"/>
              </a:rPr>
              <a:t>sussistenza </a:t>
            </a:r>
            <a:r>
              <a:rPr lang="it-IT" sz="1800" b="0" dirty="0">
                <a:latin typeface="Arial" panose="020B0604020202020204" pitchFamily="34" charset="0"/>
                <a:cs typeface="Arial" panose="020B0604020202020204" pitchFamily="34" charset="0"/>
              </a:rPr>
              <a:t>delle condizioni richieste deve essere </a:t>
            </a:r>
            <a:r>
              <a:rPr lang="it-IT" sz="1800" b="0" u="sng" dirty="0">
                <a:latin typeface="Arial" panose="020B0604020202020204" pitchFamily="34" charset="0"/>
                <a:cs typeface="Arial" panose="020B0604020202020204" pitchFamily="34" charset="0"/>
              </a:rPr>
              <a:t>attestata:</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a) </a:t>
            </a:r>
            <a:r>
              <a:rPr lang="it-IT" sz="1800" b="0" u="sng" dirty="0">
                <a:latin typeface="Arial" panose="020B0604020202020204" pitchFamily="34" charset="0"/>
                <a:cs typeface="Arial" panose="020B0604020202020204" pitchFamily="34" charset="0"/>
              </a:rPr>
              <a:t>ex ante</a:t>
            </a:r>
            <a:r>
              <a:rPr lang="it-IT" sz="1800" b="0" dirty="0">
                <a:latin typeface="Arial" panose="020B0604020202020204" pitchFamily="34" charset="0"/>
                <a:cs typeface="Arial" panose="020B0604020202020204" pitchFamily="34" charset="0"/>
              </a:rPr>
              <a:t>:</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 dai grandi cantieri sottoposti a Via o Aia tramite la trasmissione del Piano di utilizzo;</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 dai piccoli cantieri e dai grandi cantieri non sottoposti a Via o Aia tramite la trasmissione della Dichiarazione di utilizzo;</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b) </a:t>
            </a:r>
            <a:r>
              <a:rPr lang="it-IT" sz="1800" b="0" u="sng" dirty="0">
                <a:latin typeface="Arial" panose="020B0604020202020204" pitchFamily="34" charset="0"/>
                <a:cs typeface="Arial" panose="020B0604020202020204" pitchFamily="34" charset="0"/>
              </a:rPr>
              <a:t>ex post</a:t>
            </a:r>
            <a:r>
              <a:rPr lang="it-IT" sz="1800" b="0" dirty="0">
                <a:latin typeface="Arial" panose="020B0604020202020204" pitchFamily="34" charset="0"/>
                <a:cs typeface="Arial" panose="020B0604020202020204" pitchFamily="34" charset="0"/>
              </a:rPr>
              <a:t>: </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da tutti i cantieri tramite la Dichiarazione di </a:t>
            </a:r>
            <a:r>
              <a:rPr lang="it-IT" sz="1800" b="0" u="sng" dirty="0">
                <a:latin typeface="Arial" panose="020B0604020202020204" pitchFamily="34" charset="0"/>
                <a:cs typeface="Arial" panose="020B0604020202020204" pitchFamily="34" charset="0"/>
              </a:rPr>
              <a:t>avvenuto</a:t>
            </a:r>
            <a:r>
              <a:rPr lang="it-IT" sz="1800" b="0" dirty="0">
                <a:latin typeface="Arial" panose="020B0604020202020204" pitchFamily="34" charset="0"/>
                <a:cs typeface="Arial" panose="020B0604020202020204" pitchFamily="34" charset="0"/>
              </a:rPr>
              <a:t> utilizzo.</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p:txBody>
      </p:sp>
      <p:sp>
        <p:nvSpPr>
          <p:cNvPr id="5" name="CasellaDiTesto 8">
            <a:extLst>
              <a:ext uri="{FF2B5EF4-FFF2-40B4-BE49-F238E27FC236}">
                <a16:creationId xmlns:a16="http://schemas.microsoft.com/office/drawing/2014/main" id="{87B4F2F6-607E-4249-83F1-1F71AD0162B3}"/>
              </a:ext>
            </a:extLst>
          </p:cNvPr>
          <p:cNvSpPr txBox="1">
            <a:spLocks noChangeArrowheads="1"/>
          </p:cNvSpPr>
          <p:nvPr/>
        </p:nvSpPr>
        <p:spPr bwMode="auto">
          <a:xfrm>
            <a:off x="912761" y="770"/>
            <a:ext cx="7460525" cy="739754"/>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3200" dirty="0">
                <a:solidFill>
                  <a:srgbClr val="FF6600"/>
                </a:solidFill>
                <a:latin typeface="Arial" panose="020B0604020202020204" pitchFamily="34" charset="0"/>
                <a:cs typeface="Arial" panose="020B0604020202020204" pitchFamily="34" charset="0"/>
              </a:rPr>
              <a:t>DEFINIZIONI</a:t>
            </a:r>
          </a:p>
        </p:txBody>
      </p:sp>
      <p:pic>
        <p:nvPicPr>
          <p:cNvPr id="2050" name="Picture 2" descr="5 buoni motivi per capire cos'è un Sottoprodotto | Sfridoo">
            <a:extLst>
              <a:ext uri="{FF2B5EF4-FFF2-40B4-BE49-F238E27FC236}">
                <a16:creationId xmlns:a16="http://schemas.microsoft.com/office/drawing/2014/main" id="{0A261D7B-43AB-40B5-B46D-D48822F7EE0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60453" y="3808346"/>
            <a:ext cx="3623094" cy="241665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Immagine 6">
            <a:extLst>
              <a:ext uri="{FF2B5EF4-FFF2-40B4-BE49-F238E27FC236}">
                <a16:creationId xmlns:a16="http://schemas.microsoft.com/office/drawing/2014/main" id="{4F0C9022-9418-42AC-996A-27202FEE0EDC}"/>
              </a:ext>
            </a:extLst>
          </p:cNvPr>
          <p:cNvPicPr>
            <a:picLocks noChangeAspect="1"/>
          </p:cNvPicPr>
          <p:nvPr/>
        </p:nvPicPr>
        <p:blipFill>
          <a:blip r:embed="rId3"/>
          <a:stretch>
            <a:fillRect/>
          </a:stretch>
        </p:blipFill>
        <p:spPr>
          <a:xfrm>
            <a:off x="132208" y="6304179"/>
            <a:ext cx="2870829" cy="496623"/>
          </a:xfrm>
          <a:prstGeom prst="rect">
            <a:avLst/>
          </a:prstGeom>
        </p:spPr>
      </p:pic>
      <p:pic>
        <p:nvPicPr>
          <p:cNvPr id="8" name="Immagine 7">
            <a:extLst>
              <a:ext uri="{FF2B5EF4-FFF2-40B4-BE49-F238E27FC236}">
                <a16:creationId xmlns:a16="http://schemas.microsoft.com/office/drawing/2014/main" id="{1B92B23E-B505-4DF3-A26E-7C0298D3EE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1" name="Immagine 10">
            <a:extLst>
              <a:ext uri="{FF2B5EF4-FFF2-40B4-BE49-F238E27FC236}">
                <a16:creationId xmlns:a16="http://schemas.microsoft.com/office/drawing/2014/main" id="{1AC03B11-B5AA-44BE-AFF2-E44E275DB789}"/>
              </a:ext>
            </a:extLst>
          </p:cNvPr>
          <p:cNvPicPr>
            <a:picLocks noChangeAspect="1"/>
          </p:cNvPicPr>
          <p:nvPr/>
        </p:nvPicPr>
        <p:blipFill>
          <a:blip r:embed="rId5"/>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1661984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1B04A0CD-DCFB-441A-9B07-16090CFA28CB}"/>
              </a:ext>
            </a:extLst>
          </p:cNvPr>
          <p:cNvSpPr txBox="1">
            <a:spLocks noChangeArrowheads="1"/>
          </p:cNvSpPr>
          <p:nvPr/>
        </p:nvSpPr>
        <p:spPr bwMode="auto">
          <a:xfrm>
            <a:off x="365617" y="1006414"/>
            <a:ext cx="7772400" cy="5184058"/>
          </a:xfrm>
          <a:prstGeom prst="rect">
            <a:avLst/>
          </a:prstGeom>
          <a:noFill/>
          <a:ln w="9525">
            <a:noFill/>
            <a:miter lim="800000"/>
            <a:headEnd/>
            <a:tailEnd/>
          </a:ln>
        </p:spPr>
        <p:txBody>
          <a:bodyPr/>
          <a:lstStyle/>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Il  decreto "Ambiente" (Dl 25 gennaio 2012, n. 2) stabilisce, integrando il "Codice ambientale", che i riferimenti al </a:t>
            </a:r>
            <a:r>
              <a:rPr lang="it-IT" sz="1800" b="0" dirty="0">
                <a:solidFill>
                  <a:srgbClr val="FF6600"/>
                </a:solidFill>
                <a:latin typeface="Arial" panose="020B0604020202020204" pitchFamily="34" charset="0"/>
                <a:cs typeface="Arial" panose="020B0604020202020204" pitchFamily="34" charset="0"/>
              </a:rPr>
              <a:t>"</a:t>
            </a:r>
            <a:r>
              <a:rPr lang="it-IT" sz="1800" dirty="0">
                <a:solidFill>
                  <a:srgbClr val="FF6600"/>
                </a:solidFill>
                <a:latin typeface="Arial" panose="020B0604020202020204" pitchFamily="34" charset="0"/>
                <a:cs typeface="Arial" panose="020B0604020202020204" pitchFamily="34" charset="0"/>
              </a:rPr>
              <a:t>suolo</a:t>
            </a:r>
            <a:r>
              <a:rPr lang="it-IT" sz="1800" b="0" dirty="0">
                <a:solidFill>
                  <a:srgbClr val="FF6600"/>
                </a:solidFill>
                <a:latin typeface="Arial" panose="020B0604020202020204" pitchFamily="34" charset="0"/>
                <a:cs typeface="Arial" panose="020B0604020202020204" pitchFamily="34" charset="0"/>
              </a:rPr>
              <a:t>" </a:t>
            </a:r>
            <a:r>
              <a:rPr lang="it-IT" sz="1800" b="0" dirty="0">
                <a:latin typeface="Arial" panose="020B0604020202020204" pitchFamily="34" charset="0"/>
                <a:cs typeface="Arial" panose="020B0604020202020204" pitchFamily="34" charset="0"/>
              </a:rPr>
              <a:t>contenuti nell'articolo 185, devono essere interpretati come riferiti anche alle "</a:t>
            </a:r>
            <a:r>
              <a:rPr lang="it-IT" sz="1800" dirty="0">
                <a:latin typeface="Arial" panose="020B0604020202020204" pitchFamily="34" charset="0"/>
                <a:cs typeface="Arial" panose="020B0604020202020204" pitchFamily="34" charset="0"/>
              </a:rPr>
              <a:t>matrici materiali di riporto costituite da una miscela eterogenea di materiale di origine antropica</a:t>
            </a:r>
            <a:r>
              <a:rPr lang="it-IT" sz="1800" b="0" dirty="0">
                <a:latin typeface="Arial" panose="020B0604020202020204" pitchFamily="34" charset="0"/>
                <a:cs typeface="Arial" panose="020B0604020202020204" pitchFamily="34" charset="0"/>
              </a:rPr>
              <a:t>, quali residui e scarti di produzione e di consumo, e di terreno, che compone un orizzonte stratigrafico specifico e utilizzate per la realizzazione di riempimenti, di rilevati e di </a:t>
            </a:r>
            <a:r>
              <a:rPr lang="it-IT" sz="1800" b="0" dirty="0" err="1">
                <a:latin typeface="Arial" panose="020B0604020202020204" pitchFamily="34" charset="0"/>
                <a:cs typeface="Arial" panose="020B0604020202020204" pitchFamily="34" charset="0"/>
              </a:rPr>
              <a:t>reinterri</a:t>
            </a:r>
            <a:r>
              <a:rPr lang="it-IT" sz="1800" b="0" dirty="0">
                <a:latin typeface="Arial" panose="020B0604020202020204" pitchFamily="34" charset="0"/>
                <a:cs typeface="Arial" panose="020B0604020202020204" pitchFamily="34" charset="0"/>
              </a:rPr>
              <a:t>".</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Secondo il </a:t>
            </a:r>
            <a:r>
              <a:rPr lang="it-IT" sz="1800" b="0" dirty="0" err="1">
                <a:latin typeface="Arial" panose="020B0604020202020204" pitchFamily="34" charset="0"/>
                <a:cs typeface="Arial" panose="020B0604020202020204" pitchFamily="34" charset="0"/>
              </a:rPr>
              <a:t>MinAmbiente</a:t>
            </a:r>
            <a:r>
              <a:rPr lang="it-IT" sz="1800" b="0" dirty="0">
                <a:latin typeface="Arial" panose="020B0604020202020204" pitchFamily="34" charset="0"/>
                <a:cs typeface="Arial" panose="020B0604020202020204" pitchFamily="34" charset="0"/>
              </a:rPr>
              <a:t> (circolare 10 novembre 2017, prot. n. 0015786), la disposizione in questione "evidenzia la volontà del Legislatore di </a:t>
            </a:r>
            <a:r>
              <a:rPr lang="it-IT" sz="1800" dirty="0">
                <a:latin typeface="Arial" panose="020B0604020202020204" pitchFamily="34" charset="0"/>
                <a:cs typeface="Arial" panose="020B0604020202020204" pitchFamily="34" charset="0"/>
              </a:rPr>
              <a:t>equiparare</a:t>
            </a:r>
            <a:r>
              <a:rPr lang="it-IT" sz="1800" b="0" dirty="0">
                <a:latin typeface="Arial" panose="020B0604020202020204" pitchFamily="34" charset="0"/>
                <a:cs typeface="Arial" panose="020B0604020202020204" pitchFamily="34" charset="0"/>
              </a:rPr>
              <a:t>, al ricorrere di particolari condizioni, i materiali di riporto al suolo" con conseguente applicazione dell'articolo 185 del Dlgs 152/2006.</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Lo stesso provvedimento, a seguito del Dl 69/2013 (cd. "Fare"), prescrive che "ai fini delle metodiche da utilizzare per </a:t>
            </a:r>
            <a:r>
              <a:rPr lang="it-IT" sz="1800" dirty="0">
                <a:latin typeface="Arial" panose="020B0604020202020204" pitchFamily="34" charset="0"/>
                <a:cs typeface="Arial" panose="020B0604020202020204" pitchFamily="34" charset="0"/>
              </a:rPr>
              <a:t>escludere rischi </a:t>
            </a:r>
            <a:r>
              <a:rPr lang="it-IT" sz="1800" b="0" dirty="0">
                <a:latin typeface="Arial" panose="020B0604020202020204" pitchFamily="34" charset="0"/>
                <a:cs typeface="Arial" panose="020B0604020202020204" pitchFamily="34" charset="0"/>
              </a:rPr>
              <a:t>di contaminazione delle acque sotterranee", le matrici materiali di riporto, per poter usufruire dal regime di deroga stabilito dall'articolo 185 , devono essere sottoposte a test di cessione.</a:t>
            </a:r>
          </a:p>
          <a:p>
            <a:pPr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p:txBody>
      </p:sp>
      <p:sp>
        <p:nvSpPr>
          <p:cNvPr id="4" name="CasellaDiTesto 8">
            <a:extLst>
              <a:ext uri="{FF2B5EF4-FFF2-40B4-BE49-F238E27FC236}">
                <a16:creationId xmlns:a16="http://schemas.microsoft.com/office/drawing/2014/main" id="{090D4CA4-FF39-4421-847E-2B3C52C9EA22}"/>
              </a:ext>
            </a:extLst>
          </p:cNvPr>
          <p:cNvSpPr txBox="1">
            <a:spLocks noChangeArrowheads="1"/>
          </p:cNvSpPr>
          <p:nvPr/>
        </p:nvSpPr>
        <p:spPr bwMode="auto">
          <a:xfrm>
            <a:off x="365617" y="578214"/>
            <a:ext cx="7460525"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Suolo e riporto</a:t>
            </a:r>
          </a:p>
        </p:txBody>
      </p:sp>
      <p:sp>
        <p:nvSpPr>
          <p:cNvPr id="6" name="CasellaDiTesto 8">
            <a:extLst>
              <a:ext uri="{FF2B5EF4-FFF2-40B4-BE49-F238E27FC236}">
                <a16:creationId xmlns:a16="http://schemas.microsoft.com/office/drawing/2014/main" id="{527B9481-3CCA-4033-8DFA-7B90225A7FE8}"/>
              </a:ext>
            </a:extLst>
          </p:cNvPr>
          <p:cNvSpPr txBox="1">
            <a:spLocks noChangeArrowheads="1"/>
          </p:cNvSpPr>
          <p:nvPr/>
        </p:nvSpPr>
        <p:spPr bwMode="auto">
          <a:xfrm>
            <a:off x="912761" y="770"/>
            <a:ext cx="7460525" cy="739754"/>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3200" dirty="0">
                <a:solidFill>
                  <a:srgbClr val="FF6600"/>
                </a:solidFill>
                <a:latin typeface="Arial" panose="020B0604020202020204" pitchFamily="34" charset="0"/>
                <a:cs typeface="Arial" panose="020B0604020202020204" pitchFamily="34" charset="0"/>
              </a:rPr>
              <a:t>DEFINIZIONI</a:t>
            </a:r>
          </a:p>
        </p:txBody>
      </p:sp>
      <p:pic>
        <p:nvPicPr>
          <p:cNvPr id="7" name="Immagine 6">
            <a:extLst>
              <a:ext uri="{FF2B5EF4-FFF2-40B4-BE49-F238E27FC236}">
                <a16:creationId xmlns:a16="http://schemas.microsoft.com/office/drawing/2014/main" id="{A5A48821-B892-4272-86CE-D9452DCE3431}"/>
              </a:ext>
            </a:extLst>
          </p:cNvPr>
          <p:cNvPicPr>
            <a:picLocks noChangeAspect="1"/>
          </p:cNvPicPr>
          <p:nvPr/>
        </p:nvPicPr>
        <p:blipFill>
          <a:blip r:embed="rId2"/>
          <a:stretch>
            <a:fillRect/>
          </a:stretch>
        </p:blipFill>
        <p:spPr>
          <a:xfrm>
            <a:off x="132208" y="6304179"/>
            <a:ext cx="2940440" cy="508665"/>
          </a:xfrm>
          <a:prstGeom prst="rect">
            <a:avLst/>
          </a:prstGeom>
        </p:spPr>
      </p:pic>
      <p:pic>
        <p:nvPicPr>
          <p:cNvPr id="8" name="Immagine 7">
            <a:extLst>
              <a:ext uri="{FF2B5EF4-FFF2-40B4-BE49-F238E27FC236}">
                <a16:creationId xmlns:a16="http://schemas.microsoft.com/office/drawing/2014/main" id="{32FDA3F2-39B0-4E82-8B5F-0A25E5E7F2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1" name="Immagine 10">
            <a:extLst>
              <a:ext uri="{FF2B5EF4-FFF2-40B4-BE49-F238E27FC236}">
                <a16:creationId xmlns:a16="http://schemas.microsoft.com/office/drawing/2014/main" id="{96580721-1F46-4227-8FC5-9A4873F39771}"/>
              </a:ext>
            </a:extLst>
          </p:cNvPr>
          <p:cNvPicPr>
            <a:picLocks noChangeAspect="1"/>
          </p:cNvPicPr>
          <p:nvPr/>
        </p:nvPicPr>
        <p:blipFill>
          <a:blip r:embed="rId4"/>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3207422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469373" y="1021345"/>
            <a:ext cx="7772400" cy="1621050"/>
          </a:xfrm>
          <a:prstGeom prst="rect">
            <a:avLst/>
          </a:prstGeom>
          <a:noFill/>
          <a:ln w="9525">
            <a:noFill/>
            <a:miter lim="800000"/>
            <a:headEnd/>
            <a:tailEnd/>
          </a:ln>
        </p:spPr>
        <p:txBody>
          <a:bodyPr/>
          <a:lstStyle/>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i limiti di confronto applicabili all'eluato per il test di cessione sono rappresentati dalle concentrazioni soglia di contaminazione nelle </a:t>
            </a:r>
            <a:r>
              <a:rPr lang="it-IT" sz="1800" dirty="0">
                <a:latin typeface="Arial" panose="020B0604020202020204" pitchFamily="34" charset="0"/>
                <a:cs typeface="Arial" panose="020B0604020202020204" pitchFamily="34" charset="0"/>
              </a:rPr>
              <a:t>acque sotterranee</a:t>
            </a:r>
            <a:r>
              <a:rPr lang="it-IT" sz="1800" b="0" dirty="0">
                <a:latin typeface="Arial" panose="020B0604020202020204" pitchFamily="34" charset="0"/>
                <a:cs typeface="Arial" panose="020B0604020202020204" pitchFamily="34" charset="0"/>
              </a:rPr>
              <a:t> (tabella 2 dell'allegato 5 al Titolo V della Parte IV del Dlgs 152/2006) </a:t>
            </a:r>
            <a:r>
              <a:rPr lang="it-IT" sz="1800" b="0" dirty="0" err="1">
                <a:solidFill>
                  <a:schemeClr val="bg1">
                    <a:lumMod val="75000"/>
                  </a:schemeClr>
                </a:solidFill>
                <a:latin typeface="Arial" panose="020B0604020202020204" pitchFamily="34" charset="0"/>
                <a:cs typeface="Arial" panose="020B0604020202020204" pitchFamily="34" charset="0"/>
              </a:rPr>
              <a:t>cr</a:t>
            </a:r>
            <a:endParaRPr lang="it-IT" sz="1800" b="0" dirty="0">
              <a:solidFill>
                <a:schemeClr val="bg1">
                  <a:lumMod val="75000"/>
                </a:schemeClr>
              </a:solidFill>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p:txBody>
      </p:sp>
      <p:pic>
        <p:nvPicPr>
          <p:cNvPr id="6" name="Immagine 5">
            <a:extLst>
              <a:ext uri="{FF2B5EF4-FFF2-40B4-BE49-F238E27FC236}">
                <a16:creationId xmlns:a16="http://schemas.microsoft.com/office/drawing/2014/main" id="{CDA0DBE2-8971-47D7-A20E-FA23F6893072}"/>
              </a:ext>
            </a:extLst>
          </p:cNvPr>
          <p:cNvPicPr>
            <a:picLocks noChangeAspect="1"/>
          </p:cNvPicPr>
          <p:nvPr/>
        </p:nvPicPr>
        <p:blipFill>
          <a:blip r:embed="rId2"/>
          <a:stretch>
            <a:fillRect/>
          </a:stretch>
        </p:blipFill>
        <p:spPr>
          <a:xfrm>
            <a:off x="5608853" y="2394273"/>
            <a:ext cx="2531472" cy="1898603"/>
          </a:xfrm>
          <a:prstGeom prst="rect">
            <a:avLst/>
          </a:prstGeom>
        </p:spPr>
      </p:pic>
      <p:sp>
        <p:nvSpPr>
          <p:cNvPr id="9" name="Rectangle 3">
            <a:extLst>
              <a:ext uri="{FF2B5EF4-FFF2-40B4-BE49-F238E27FC236}">
                <a16:creationId xmlns:a16="http://schemas.microsoft.com/office/drawing/2014/main" id="{F9C51923-B5E5-4823-9C83-B3FA2100CDC3}"/>
              </a:ext>
            </a:extLst>
          </p:cNvPr>
          <p:cNvSpPr txBox="1">
            <a:spLocks noChangeArrowheads="1"/>
          </p:cNvSpPr>
          <p:nvPr/>
        </p:nvSpPr>
        <p:spPr bwMode="auto">
          <a:xfrm>
            <a:off x="469373" y="2604835"/>
            <a:ext cx="4777164" cy="3791438"/>
          </a:xfrm>
          <a:prstGeom prst="rect">
            <a:avLst/>
          </a:prstGeom>
          <a:noFill/>
          <a:ln w="9525">
            <a:noFill/>
            <a:miter lim="800000"/>
            <a:headEnd/>
            <a:tailEnd/>
          </a:ln>
        </p:spPr>
        <p:txBody>
          <a:bodyPr/>
          <a:lstStyle/>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Riporto storico: nota MATTM 13338/2014 applicabilità ai riporti storici, ovvero formatisi prima dell’entrata in vigore del DPR 915/1982</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il </a:t>
            </a:r>
            <a:r>
              <a:rPr lang="it-IT" sz="1800" b="0" dirty="0" err="1">
                <a:latin typeface="Arial" panose="020B0604020202020204" pitchFamily="34" charset="0"/>
                <a:cs typeface="Arial" panose="020B0604020202020204" pitchFamily="34" charset="0"/>
              </a:rPr>
              <a:t>MinAmbiente</a:t>
            </a:r>
            <a:r>
              <a:rPr lang="it-IT" sz="1800" b="0" dirty="0">
                <a:latin typeface="Arial" panose="020B0604020202020204" pitchFamily="34" charset="0"/>
                <a:cs typeface="Arial" panose="020B0604020202020204" pitchFamily="34" charset="0"/>
              </a:rPr>
              <a:t> indica come soglia "riferibile unicamente ai rifiuti non pericolosi" il limite del </a:t>
            </a:r>
            <a:r>
              <a:rPr lang="it-IT" sz="1800" dirty="0">
                <a:latin typeface="Arial" panose="020B0604020202020204" pitchFamily="34" charset="0"/>
                <a:cs typeface="Arial" panose="020B0604020202020204" pitchFamily="34" charset="0"/>
              </a:rPr>
              <a:t>20%</a:t>
            </a:r>
            <a:r>
              <a:rPr lang="it-IT" sz="1800" b="0" dirty="0">
                <a:latin typeface="Arial" panose="020B0604020202020204" pitchFamily="34" charset="0"/>
                <a:cs typeface="Arial" panose="020B0604020202020204" pitchFamily="34" charset="0"/>
              </a:rPr>
              <a:t> stabilito dal Dm 161/2012 (poi confermato dal Dpr 120/2017) ai fini della qualifica delle terre come sottoprodotti;</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p:txBody>
      </p:sp>
      <p:pic>
        <p:nvPicPr>
          <p:cNvPr id="10" name="Immagine 9">
            <a:extLst>
              <a:ext uri="{FF2B5EF4-FFF2-40B4-BE49-F238E27FC236}">
                <a16:creationId xmlns:a16="http://schemas.microsoft.com/office/drawing/2014/main" id="{FD8055CE-D79E-43E3-9C69-345DCE800FC3}"/>
              </a:ext>
            </a:extLst>
          </p:cNvPr>
          <p:cNvPicPr>
            <a:picLocks noChangeAspect="1"/>
          </p:cNvPicPr>
          <p:nvPr/>
        </p:nvPicPr>
        <p:blipFill>
          <a:blip r:embed="rId3"/>
          <a:stretch>
            <a:fillRect/>
          </a:stretch>
        </p:blipFill>
        <p:spPr>
          <a:xfrm>
            <a:off x="5608853" y="4338911"/>
            <a:ext cx="2531472" cy="1898604"/>
          </a:xfrm>
          <a:prstGeom prst="rect">
            <a:avLst/>
          </a:prstGeom>
        </p:spPr>
      </p:pic>
      <p:sp>
        <p:nvSpPr>
          <p:cNvPr id="11" name="CasellaDiTesto 8">
            <a:extLst>
              <a:ext uri="{FF2B5EF4-FFF2-40B4-BE49-F238E27FC236}">
                <a16:creationId xmlns:a16="http://schemas.microsoft.com/office/drawing/2014/main" id="{C1B0E108-D84C-428D-BD03-D7DA53EAEE31}"/>
              </a:ext>
            </a:extLst>
          </p:cNvPr>
          <p:cNvSpPr txBox="1">
            <a:spLocks noChangeArrowheads="1"/>
          </p:cNvSpPr>
          <p:nvPr/>
        </p:nvSpPr>
        <p:spPr bwMode="auto">
          <a:xfrm>
            <a:off x="469373" y="859398"/>
            <a:ext cx="7460525"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Suolo e riporto</a:t>
            </a:r>
          </a:p>
        </p:txBody>
      </p:sp>
      <p:sp>
        <p:nvSpPr>
          <p:cNvPr id="14" name="CasellaDiTesto 8">
            <a:extLst>
              <a:ext uri="{FF2B5EF4-FFF2-40B4-BE49-F238E27FC236}">
                <a16:creationId xmlns:a16="http://schemas.microsoft.com/office/drawing/2014/main" id="{527B9481-3CCA-4033-8DFA-7B90225A7FE8}"/>
              </a:ext>
            </a:extLst>
          </p:cNvPr>
          <p:cNvSpPr txBox="1">
            <a:spLocks noChangeArrowheads="1"/>
          </p:cNvSpPr>
          <p:nvPr/>
        </p:nvSpPr>
        <p:spPr bwMode="auto">
          <a:xfrm>
            <a:off x="912761" y="770"/>
            <a:ext cx="7460525" cy="739754"/>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3200" dirty="0">
                <a:solidFill>
                  <a:srgbClr val="FF6600"/>
                </a:solidFill>
                <a:latin typeface="Arial" panose="020B0604020202020204" pitchFamily="34" charset="0"/>
                <a:cs typeface="Arial" panose="020B0604020202020204" pitchFamily="34" charset="0"/>
              </a:rPr>
              <a:t>DEFINIZIONI</a:t>
            </a:r>
          </a:p>
        </p:txBody>
      </p:sp>
      <p:pic>
        <p:nvPicPr>
          <p:cNvPr id="12" name="Immagine 11">
            <a:extLst>
              <a:ext uri="{FF2B5EF4-FFF2-40B4-BE49-F238E27FC236}">
                <a16:creationId xmlns:a16="http://schemas.microsoft.com/office/drawing/2014/main" id="{C6092D64-6E1E-4C0D-BA95-64A1EFA5E1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5" name="Immagine 14">
            <a:extLst>
              <a:ext uri="{FF2B5EF4-FFF2-40B4-BE49-F238E27FC236}">
                <a16:creationId xmlns:a16="http://schemas.microsoft.com/office/drawing/2014/main" id="{20BCF90A-0D5F-4C06-8EEB-C3189BD40DF4}"/>
              </a:ext>
            </a:extLst>
          </p:cNvPr>
          <p:cNvPicPr>
            <a:picLocks noChangeAspect="1"/>
          </p:cNvPicPr>
          <p:nvPr/>
        </p:nvPicPr>
        <p:blipFill>
          <a:blip r:embed="rId5"/>
          <a:stretch>
            <a:fillRect/>
          </a:stretch>
        </p:blipFill>
        <p:spPr>
          <a:xfrm>
            <a:off x="4226959" y="6249384"/>
            <a:ext cx="1365324" cy="551418"/>
          </a:xfrm>
          <a:prstGeom prst="rect">
            <a:avLst/>
          </a:prstGeom>
        </p:spPr>
      </p:pic>
      <p:pic>
        <p:nvPicPr>
          <p:cNvPr id="16" name="Immagine 15">
            <a:extLst>
              <a:ext uri="{FF2B5EF4-FFF2-40B4-BE49-F238E27FC236}">
                <a16:creationId xmlns:a16="http://schemas.microsoft.com/office/drawing/2014/main" id="{53D12DC2-DFE1-41AE-8046-D3C2F22907EF}"/>
              </a:ext>
            </a:extLst>
          </p:cNvPr>
          <p:cNvPicPr>
            <a:picLocks noChangeAspect="1"/>
          </p:cNvPicPr>
          <p:nvPr/>
        </p:nvPicPr>
        <p:blipFill>
          <a:blip r:embed="rId6"/>
          <a:stretch>
            <a:fillRect/>
          </a:stretch>
        </p:blipFill>
        <p:spPr>
          <a:xfrm>
            <a:off x="132208" y="6304179"/>
            <a:ext cx="2940440" cy="508665"/>
          </a:xfrm>
          <a:prstGeom prst="rect">
            <a:avLst/>
          </a:prstGeom>
        </p:spPr>
      </p:pic>
    </p:spTree>
    <p:extLst>
      <p:ext uri="{BB962C8B-B14F-4D97-AF65-F5344CB8AC3E}">
        <p14:creationId xmlns:p14="http://schemas.microsoft.com/office/powerpoint/2010/main" val="678206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Immagine 13">
            <a:extLst>
              <a:ext uri="{FF2B5EF4-FFF2-40B4-BE49-F238E27FC236}">
                <a16:creationId xmlns:a16="http://schemas.microsoft.com/office/drawing/2014/main" id="{A8967CAB-D8A1-42C1-A8EF-170E9A913A57}"/>
              </a:ext>
            </a:extLst>
          </p:cNvPr>
          <p:cNvPicPr>
            <a:picLocks noChangeAspect="1"/>
          </p:cNvPicPr>
          <p:nvPr/>
        </p:nvPicPr>
        <p:blipFill>
          <a:blip r:embed="rId2"/>
          <a:stretch>
            <a:fillRect/>
          </a:stretch>
        </p:blipFill>
        <p:spPr>
          <a:xfrm>
            <a:off x="4140676" y="6413979"/>
            <a:ext cx="1004694" cy="405769"/>
          </a:xfrm>
          <a:prstGeom prst="rect">
            <a:avLst/>
          </a:prstGeom>
        </p:spPr>
      </p:pic>
      <p:sp>
        <p:nvSpPr>
          <p:cNvPr id="3" name="CasellaDiTesto 8">
            <a:extLst>
              <a:ext uri="{FF2B5EF4-FFF2-40B4-BE49-F238E27FC236}">
                <a16:creationId xmlns:a16="http://schemas.microsoft.com/office/drawing/2014/main" id="{5165405B-8FDD-418A-A51D-FB07947EA91A}"/>
              </a:ext>
            </a:extLst>
          </p:cNvPr>
          <p:cNvSpPr txBox="1">
            <a:spLocks noChangeArrowheads="1"/>
          </p:cNvSpPr>
          <p:nvPr/>
        </p:nvSpPr>
        <p:spPr bwMode="auto">
          <a:xfrm>
            <a:off x="912761" y="373888"/>
            <a:ext cx="7460525"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Riporto</a:t>
            </a:r>
          </a:p>
        </p:txBody>
      </p:sp>
      <p:cxnSp>
        <p:nvCxnSpPr>
          <p:cNvPr id="4" name="Connettore diritto 3">
            <a:extLst>
              <a:ext uri="{FF2B5EF4-FFF2-40B4-BE49-F238E27FC236}">
                <a16:creationId xmlns:a16="http://schemas.microsoft.com/office/drawing/2014/main" id="{B5C5A909-CA59-4ECE-A939-4A7429DF8014}"/>
              </a:ext>
            </a:extLst>
          </p:cNvPr>
          <p:cNvCxnSpPr>
            <a:cxnSpLocks/>
          </p:cNvCxnSpPr>
          <p:nvPr/>
        </p:nvCxnSpPr>
        <p:spPr bwMode="auto">
          <a:xfrm>
            <a:off x="1024546" y="896642"/>
            <a:ext cx="8119454" cy="0"/>
          </a:xfrm>
          <a:prstGeom prst="line">
            <a:avLst/>
          </a:prstGeom>
          <a:ln w="34925">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pic>
        <p:nvPicPr>
          <p:cNvPr id="7" name="Immagine 6">
            <a:extLst>
              <a:ext uri="{FF2B5EF4-FFF2-40B4-BE49-F238E27FC236}">
                <a16:creationId xmlns:a16="http://schemas.microsoft.com/office/drawing/2014/main" id="{881ADED4-305D-4A3A-AA52-D0A90C22338A}"/>
              </a:ext>
            </a:extLst>
          </p:cNvPr>
          <p:cNvPicPr>
            <a:picLocks noChangeAspect="1"/>
          </p:cNvPicPr>
          <p:nvPr/>
        </p:nvPicPr>
        <p:blipFill>
          <a:blip r:embed="rId3"/>
          <a:stretch>
            <a:fillRect/>
          </a:stretch>
        </p:blipFill>
        <p:spPr>
          <a:xfrm>
            <a:off x="3071766" y="97048"/>
            <a:ext cx="6068297" cy="6291173"/>
          </a:xfrm>
          <a:prstGeom prst="rect">
            <a:avLst/>
          </a:prstGeom>
        </p:spPr>
      </p:pic>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1024546" y="5733393"/>
            <a:ext cx="1634465" cy="592732"/>
          </a:xfrm>
          <a:prstGeom prst="rect">
            <a:avLst/>
          </a:prstGeom>
          <a:noFill/>
          <a:ln w="9525">
            <a:noFill/>
            <a:miter lim="800000"/>
            <a:headEnd/>
            <a:tailEnd/>
          </a:ln>
        </p:spPr>
        <p:txBody>
          <a:bodyPr/>
          <a:lstStyle/>
          <a:p>
            <a:pPr algn="just" eaLnBrk="0" hangingPunct="0">
              <a:spcBef>
                <a:spcPct val="20000"/>
              </a:spcBef>
              <a:buClr>
                <a:schemeClr val="hlink"/>
              </a:buClr>
              <a:buSzPct val="70000"/>
            </a:pPr>
            <a:endParaRPr lang="it-IT" sz="105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050" b="0" i="1" dirty="0">
                <a:latin typeface="Arial" panose="020B0604020202020204" pitchFamily="34" charset="0"/>
                <a:cs typeface="Arial" panose="020B0604020202020204" pitchFamily="34" charset="0"/>
              </a:rPr>
              <a:t>Schema decisionale</a:t>
            </a:r>
          </a:p>
          <a:p>
            <a:pPr algn="just" eaLnBrk="0" hangingPunct="0">
              <a:spcBef>
                <a:spcPct val="20000"/>
              </a:spcBef>
              <a:buClr>
                <a:schemeClr val="hlink"/>
              </a:buClr>
              <a:buSzPct val="70000"/>
            </a:pPr>
            <a:r>
              <a:rPr lang="it-IT" sz="1050" b="0" i="1" dirty="0">
                <a:latin typeface="Arial" panose="020B0604020202020204" pitchFamily="34" charset="0"/>
                <a:cs typeface="Arial" panose="020B0604020202020204" pitchFamily="34" charset="0"/>
              </a:rPr>
              <a:t>SNPA 2019</a:t>
            </a:r>
          </a:p>
          <a:p>
            <a:pPr algn="just" eaLnBrk="0" hangingPunct="0">
              <a:spcBef>
                <a:spcPct val="20000"/>
              </a:spcBef>
              <a:buClr>
                <a:schemeClr val="hlink"/>
              </a:buClr>
              <a:buSzPct val="70000"/>
            </a:pPr>
            <a:endParaRPr lang="it-IT" sz="1050" b="0" dirty="0">
              <a:latin typeface="Arial" panose="020B0604020202020204" pitchFamily="34" charset="0"/>
              <a:cs typeface="Arial" panose="020B0604020202020204" pitchFamily="34" charset="0"/>
            </a:endParaRPr>
          </a:p>
        </p:txBody>
      </p:sp>
      <p:sp>
        <p:nvSpPr>
          <p:cNvPr id="11" name="Rectangle 3">
            <a:extLst>
              <a:ext uri="{FF2B5EF4-FFF2-40B4-BE49-F238E27FC236}">
                <a16:creationId xmlns:a16="http://schemas.microsoft.com/office/drawing/2014/main" id="{5CF61E62-B426-4711-A2C8-3322B1457F07}"/>
              </a:ext>
            </a:extLst>
          </p:cNvPr>
          <p:cNvSpPr txBox="1">
            <a:spLocks noChangeArrowheads="1"/>
          </p:cNvSpPr>
          <p:nvPr/>
        </p:nvSpPr>
        <p:spPr bwMode="auto">
          <a:xfrm>
            <a:off x="912761" y="1198309"/>
            <a:ext cx="1634465" cy="3935994"/>
          </a:xfrm>
          <a:prstGeom prst="rect">
            <a:avLst/>
          </a:prstGeom>
          <a:noFill/>
          <a:ln w="9525">
            <a:noFill/>
            <a:miter lim="800000"/>
            <a:headEnd/>
            <a:tailEnd/>
          </a:ln>
        </p:spPr>
        <p:txBody>
          <a:bodyPr/>
          <a:lstStyle/>
          <a:p>
            <a:r>
              <a:rPr lang="it-IT" sz="1200" b="0" i="1" dirty="0">
                <a:latin typeface="Arial" panose="020B0604020202020204" pitchFamily="34" charset="0"/>
                <a:cs typeface="Arial" panose="020B0604020202020204" pitchFamily="34" charset="0"/>
              </a:rPr>
              <a:t>miscela eterogenea di materiale di origine antropica, quali residui e scarti</a:t>
            </a:r>
          </a:p>
          <a:p>
            <a:r>
              <a:rPr lang="it-IT" sz="1200" b="0" i="1" dirty="0">
                <a:latin typeface="Arial" panose="020B0604020202020204" pitchFamily="34" charset="0"/>
                <a:cs typeface="Arial" panose="020B0604020202020204" pitchFamily="34" charset="0"/>
              </a:rPr>
              <a:t>di produzione e di consumo, e di terreno, che compone un orizzonte stratigrafico specifico rispetto alle caratteristiche</a:t>
            </a:r>
          </a:p>
          <a:p>
            <a:r>
              <a:rPr lang="it-IT" sz="1200" b="0" i="1" dirty="0">
                <a:latin typeface="Arial" panose="020B0604020202020204" pitchFamily="34" charset="0"/>
                <a:cs typeface="Arial" panose="020B0604020202020204" pitchFamily="34" charset="0"/>
              </a:rPr>
              <a:t>geologiche e stratigrafiche naturali del terreno in un determinato sito  e utilizzate per la realizzazione di riempimenti, di </a:t>
            </a:r>
          </a:p>
          <a:p>
            <a:r>
              <a:rPr lang="it-IT" sz="1200" b="0" i="1" dirty="0">
                <a:latin typeface="Arial" panose="020B0604020202020204" pitchFamily="34" charset="0"/>
                <a:cs typeface="Arial" panose="020B0604020202020204" pitchFamily="34" charset="0"/>
              </a:rPr>
              <a:t>rilevati e di </a:t>
            </a:r>
            <a:r>
              <a:rPr lang="it-IT" sz="1200" b="0" i="1" dirty="0" err="1">
                <a:latin typeface="Arial" panose="020B0604020202020204" pitchFamily="34" charset="0"/>
                <a:cs typeface="Arial" panose="020B0604020202020204" pitchFamily="34" charset="0"/>
              </a:rPr>
              <a:t>reinterri</a:t>
            </a:r>
            <a:endParaRPr lang="it-IT" sz="1200" b="0" dirty="0">
              <a:latin typeface="Arial" panose="020B0604020202020204" pitchFamily="34" charset="0"/>
              <a:cs typeface="Arial" panose="020B0604020202020204" pitchFamily="34" charset="0"/>
            </a:endParaRPr>
          </a:p>
        </p:txBody>
      </p:sp>
      <p:pic>
        <p:nvPicPr>
          <p:cNvPr id="8" name="Immagine 7">
            <a:extLst>
              <a:ext uri="{FF2B5EF4-FFF2-40B4-BE49-F238E27FC236}">
                <a16:creationId xmlns:a16="http://schemas.microsoft.com/office/drawing/2014/main" id="{C13540CC-3CC2-40A4-B3CE-8F43F2679928}"/>
              </a:ext>
            </a:extLst>
          </p:cNvPr>
          <p:cNvPicPr>
            <a:picLocks noChangeAspect="1"/>
          </p:cNvPicPr>
          <p:nvPr/>
        </p:nvPicPr>
        <p:blipFill>
          <a:blip r:embed="rId4"/>
          <a:stretch>
            <a:fillRect/>
          </a:stretch>
        </p:blipFill>
        <p:spPr>
          <a:xfrm>
            <a:off x="132208" y="6304179"/>
            <a:ext cx="2940440" cy="508665"/>
          </a:xfrm>
          <a:prstGeom prst="rect">
            <a:avLst/>
          </a:prstGeom>
        </p:spPr>
      </p:pic>
      <p:pic>
        <p:nvPicPr>
          <p:cNvPr id="13" name="Immagine 12">
            <a:extLst>
              <a:ext uri="{FF2B5EF4-FFF2-40B4-BE49-F238E27FC236}">
                <a16:creationId xmlns:a16="http://schemas.microsoft.com/office/drawing/2014/main" id="{1731990B-5AD7-46E6-89B1-1E2B1B99E0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spTree>
    <p:extLst>
      <p:ext uri="{BB962C8B-B14F-4D97-AF65-F5344CB8AC3E}">
        <p14:creationId xmlns:p14="http://schemas.microsoft.com/office/powerpoint/2010/main" val="2291400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218660" y="1097756"/>
            <a:ext cx="8578286" cy="5183308"/>
          </a:xfrm>
          <a:prstGeom prst="rect">
            <a:avLst/>
          </a:prstGeom>
          <a:noFill/>
          <a:ln w="9525">
            <a:noFill/>
            <a:miter lim="800000"/>
            <a:headEnd/>
            <a:tailEnd/>
          </a:ln>
        </p:spPr>
        <p:txBody>
          <a:bodyPr/>
          <a:lstStyle/>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La definizione di </a:t>
            </a:r>
            <a:r>
              <a:rPr lang="it-IT" sz="2000" dirty="0">
                <a:solidFill>
                  <a:srgbClr val="FF6600"/>
                </a:solidFill>
                <a:latin typeface="Arial" panose="020B0604020202020204" pitchFamily="34" charset="0"/>
                <a:cs typeface="Arial" panose="020B0604020202020204" pitchFamily="34" charset="0"/>
              </a:rPr>
              <a:t>"normale pratica industriale" </a:t>
            </a:r>
            <a:r>
              <a:rPr lang="it-IT" sz="1800" b="0" dirty="0">
                <a:latin typeface="Arial" panose="020B0604020202020204" pitchFamily="34" charset="0"/>
                <a:cs typeface="Arial" panose="020B0604020202020204" pitchFamily="34" charset="0"/>
              </a:rPr>
              <a:t>è stabilita dall'articolo 2 del Dpr 120/2017: "costituiscono un trattamento di normale pratica industriale quelle operazioni, anche condotte </a:t>
            </a:r>
            <a:r>
              <a:rPr lang="it-IT" sz="1800" b="0" u="sng" dirty="0">
                <a:latin typeface="Arial" panose="020B0604020202020204" pitchFamily="34" charset="0"/>
                <a:cs typeface="Arial" panose="020B0604020202020204" pitchFamily="34" charset="0"/>
              </a:rPr>
              <a:t>non singolarmente</a:t>
            </a:r>
            <a:r>
              <a:rPr lang="it-IT" sz="1800" b="0" dirty="0">
                <a:latin typeface="Arial" panose="020B0604020202020204" pitchFamily="34" charset="0"/>
                <a:cs typeface="Arial" panose="020B0604020202020204" pitchFamily="34" charset="0"/>
              </a:rPr>
              <a:t>, alle quali possono essere sottoposte le terre e rocce da scavo, finalizzate al </a:t>
            </a:r>
            <a:r>
              <a:rPr lang="it-IT" sz="1800" b="0" u="sng" dirty="0">
                <a:latin typeface="Arial" panose="020B0604020202020204" pitchFamily="34" charset="0"/>
                <a:cs typeface="Arial" panose="020B0604020202020204" pitchFamily="34" charset="0"/>
              </a:rPr>
              <a:t>miglioramento delle loro caratteristiche merceologiche</a:t>
            </a:r>
            <a:r>
              <a:rPr lang="it-IT" sz="1800" b="0" dirty="0">
                <a:latin typeface="Arial" panose="020B0604020202020204" pitchFamily="34" charset="0"/>
                <a:cs typeface="Arial" panose="020B0604020202020204" pitchFamily="34" charset="0"/>
              </a:rPr>
              <a:t> per renderne l'utilizzo maggiormente </a:t>
            </a:r>
            <a:r>
              <a:rPr lang="it-IT" sz="1800" b="0" u="sng" dirty="0">
                <a:latin typeface="Arial" panose="020B0604020202020204" pitchFamily="34" charset="0"/>
                <a:cs typeface="Arial" panose="020B0604020202020204" pitchFamily="34" charset="0"/>
              </a:rPr>
              <a:t>produttivo e tecnicamente efficace</a:t>
            </a:r>
            <a:r>
              <a:rPr lang="it-IT" sz="1800" b="0" dirty="0">
                <a:latin typeface="Arial" panose="020B0604020202020204" pitchFamily="34" charset="0"/>
                <a:cs typeface="Arial" panose="020B0604020202020204" pitchFamily="34" charset="0"/>
              </a:rPr>
              <a:t>.</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Fermo il rispetto dei requisiti previsti per i sottoprodotti e dei requisiti di </a:t>
            </a:r>
            <a:r>
              <a:rPr lang="it-IT" sz="1800" b="0" u="sng" dirty="0">
                <a:latin typeface="Arial" panose="020B0604020202020204" pitchFamily="34" charset="0"/>
                <a:cs typeface="Arial" panose="020B0604020202020204" pitchFamily="34" charset="0"/>
              </a:rPr>
              <a:t>qualità ambientale</a:t>
            </a:r>
            <a:r>
              <a:rPr lang="it-IT" sz="1800" b="0" dirty="0">
                <a:latin typeface="Arial" panose="020B0604020202020204" pitchFamily="34" charset="0"/>
                <a:cs typeface="Arial" panose="020B0604020202020204" pitchFamily="34" charset="0"/>
              </a:rPr>
              <a:t>, il trattamento di normale pratica industriale garantisce l'utilizzo delle terre e rocce da scavo </a:t>
            </a:r>
            <a:r>
              <a:rPr lang="it-IT" sz="1800" b="0" u="sng" dirty="0">
                <a:latin typeface="Arial" panose="020B0604020202020204" pitchFamily="34" charset="0"/>
                <a:cs typeface="Arial" panose="020B0604020202020204" pitchFamily="34" charset="0"/>
              </a:rPr>
              <a:t>conformemente ai criteri tecnici stabiliti dal progetto</a:t>
            </a:r>
            <a:r>
              <a:rPr lang="it-IT" sz="1800" b="0" dirty="0">
                <a:latin typeface="Arial" panose="020B0604020202020204" pitchFamily="34" charset="0"/>
                <a:cs typeface="Arial" panose="020B0604020202020204" pitchFamily="34" charset="0"/>
              </a:rPr>
              <a:t>.".</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L'allegato 3 elenca "tra le operazioni più comunemente effettuate che rientrano nella normale pratica industriale":</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1. la </a:t>
            </a:r>
            <a:r>
              <a:rPr lang="it-IT" sz="1800" b="0" u="sng" dirty="0">
                <a:latin typeface="Arial" panose="020B0604020202020204" pitchFamily="34" charset="0"/>
                <a:cs typeface="Arial" panose="020B0604020202020204" pitchFamily="34" charset="0"/>
              </a:rPr>
              <a:t>selezione granulometrica </a:t>
            </a:r>
            <a:r>
              <a:rPr lang="it-IT" sz="1800" b="0" dirty="0">
                <a:latin typeface="Arial" panose="020B0604020202020204" pitchFamily="34" charset="0"/>
                <a:cs typeface="Arial" panose="020B0604020202020204" pitchFamily="34" charset="0"/>
              </a:rPr>
              <a:t>del materiale da scavo; </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2. la </a:t>
            </a:r>
            <a:r>
              <a:rPr lang="it-IT" sz="1800" b="0" u="sng" dirty="0">
                <a:latin typeface="Arial" panose="020B0604020202020204" pitchFamily="34" charset="0"/>
                <a:cs typeface="Arial" panose="020B0604020202020204" pitchFamily="34" charset="0"/>
              </a:rPr>
              <a:t>riduzione volumetrica </a:t>
            </a:r>
            <a:r>
              <a:rPr lang="it-IT" sz="1800" b="0" dirty="0">
                <a:latin typeface="Arial" panose="020B0604020202020204" pitchFamily="34" charset="0"/>
                <a:cs typeface="Arial" panose="020B0604020202020204" pitchFamily="34" charset="0"/>
              </a:rPr>
              <a:t>mediante macinazione;</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3. la </a:t>
            </a:r>
            <a:r>
              <a:rPr lang="it-IT" sz="1800" b="0" u="sng" dirty="0">
                <a:latin typeface="Arial" panose="020B0604020202020204" pitchFamily="34" charset="0"/>
                <a:cs typeface="Arial" panose="020B0604020202020204" pitchFamily="34" charset="0"/>
              </a:rPr>
              <a:t>stesa al suolo </a:t>
            </a:r>
            <a:r>
              <a:rPr lang="it-IT" sz="1800" b="0" dirty="0">
                <a:latin typeface="Arial" panose="020B0604020202020204" pitchFamily="34" charset="0"/>
                <a:cs typeface="Arial" panose="020B0604020202020204" pitchFamily="34" charset="0"/>
              </a:rPr>
              <a:t>per consentire l'asciugatura e la maturazione del materiale da scavo al fine di conferire allo stesso migliori caratteristiche di movimentazione, l'umidità ottimale e favorire l'eventuale biodegradazione naturale degli additivi utilizzati per consentire le operazioni di scavo.</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p:txBody>
      </p:sp>
      <p:sp>
        <p:nvSpPr>
          <p:cNvPr id="9" name="CasellaDiTesto 8">
            <a:extLst>
              <a:ext uri="{FF2B5EF4-FFF2-40B4-BE49-F238E27FC236}">
                <a16:creationId xmlns:a16="http://schemas.microsoft.com/office/drawing/2014/main" id="{F55DA49E-94E2-4883-B4A8-4BB6F6677560}"/>
              </a:ext>
            </a:extLst>
          </p:cNvPr>
          <p:cNvSpPr txBox="1">
            <a:spLocks noChangeArrowheads="1"/>
          </p:cNvSpPr>
          <p:nvPr/>
        </p:nvSpPr>
        <p:spPr bwMode="auto">
          <a:xfrm>
            <a:off x="914190" y="554405"/>
            <a:ext cx="7460525"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LA NORMALE PRATICA INDUSTRIALE</a:t>
            </a:r>
          </a:p>
        </p:txBody>
      </p:sp>
      <p:sp>
        <p:nvSpPr>
          <p:cNvPr id="6" name="CasellaDiTesto 8">
            <a:extLst>
              <a:ext uri="{FF2B5EF4-FFF2-40B4-BE49-F238E27FC236}">
                <a16:creationId xmlns:a16="http://schemas.microsoft.com/office/drawing/2014/main" id="{C9F062F0-B095-446D-B5C6-F3B4B4FC6ECB}"/>
              </a:ext>
            </a:extLst>
          </p:cNvPr>
          <p:cNvSpPr txBox="1">
            <a:spLocks noChangeArrowheads="1"/>
          </p:cNvSpPr>
          <p:nvPr/>
        </p:nvSpPr>
        <p:spPr bwMode="auto">
          <a:xfrm>
            <a:off x="912761" y="770"/>
            <a:ext cx="7460525" cy="739754"/>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3200" dirty="0">
                <a:solidFill>
                  <a:srgbClr val="FF6600"/>
                </a:solidFill>
                <a:latin typeface="Arial" panose="020B0604020202020204" pitchFamily="34" charset="0"/>
                <a:cs typeface="Arial" panose="020B0604020202020204" pitchFamily="34" charset="0"/>
              </a:rPr>
              <a:t>DEFINIZIONI</a:t>
            </a:r>
          </a:p>
        </p:txBody>
      </p:sp>
      <p:pic>
        <p:nvPicPr>
          <p:cNvPr id="11" name="Immagine 10">
            <a:extLst>
              <a:ext uri="{FF2B5EF4-FFF2-40B4-BE49-F238E27FC236}">
                <a16:creationId xmlns:a16="http://schemas.microsoft.com/office/drawing/2014/main" id="{A5D97281-2540-4496-87C0-9E2777870FD6}"/>
              </a:ext>
            </a:extLst>
          </p:cNvPr>
          <p:cNvPicPr>
            <a:picLocks noChangeAspect="1"/>
          </p:cNvPicPr>
          <p:nvPr/>
        </p:nvPicPr>
        <p:blipFill>
          <a:blip r:embed="rId2"/>
          <a:stretch>
            <a:fillRect/>
          </a:stretch>
        </p:blipFill>
        <p:spPr>
          <a:xfrm>
            <a:off x="132208" y="6304179"/>
            <a:ext cx="2940440" cy="508665"/>
          </a:xfrm>
          <a:prstGeom prst="rect">
            <a:avLst/>
          </a:prstGeom>
        </p:spPr>
      </p:pic>
      <p:pic>
        <p:nvPicPr>
          <p:cNvPr id="8" name="Immagine 7">
            <a:extLst>
              <a:ext uri="{FF2B5EF4-FFF2-40B4-BE49-F238E27FC236}">
                <a16:creationId xmlns:a16="http://schemas.microsoft.com/office/drawing/2014/main" id="{1B72D95F-BE59-466C-814B-90C574BE8A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0" name="Immagine 9">
            <a:extLst>
              <a:ext uri="{FF2B5EF4-FFF2-40B4-BE49-F238E27FC236}">
                <a16:creationId xmlns:a16="http://schemas.microsoft.com/office/drawing/2014/main" id="{971F1BB6-5D45-452D-8063-D6645E7FA15E}"/>
              </a:ext>
            </a:extLst>
          </p:cNvPr>
          <p:cNvPicPr>
            <a:picLocks noChangeAspect="1"/>
          </p:cNvPicPr>
          <p:nvPr/>
        </p:nvPicPr>
        <p:blipFill>
          <a:blip r:embed="rId4"/>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2187873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E565D2BC-544A-40B9-BB36-303F59118A3B}"/>
              </a:ext>
            </a:extLst>
          </p:cNvPr>
          <p:cNvPicPr>
            <a:picLocks noChangeAspect="1"/>
          </p:cNvPicPr>
          <p:nvPr/>
        </p:nvPicPr>
        <p:blipFill>
          <a:blip r:embed="rId2"/>
          <a:stretch>
            <a:fillRect/>
          </a:stretch>
        </p:blipFill>
        <p:spPr>
          <a:xfrm>
            <a:off x="534839" y="1446881"/>
            <a:ext cx="8356992" cy="4319570"/>
          </a:xfrm>
          <a:prstGeom prst="rect">
            <a:avLst/>
          </a:prstGeom>
        </p:spPr>
      </p:pic>
      <p:pic>
        <p:nvPicPr>
          <p:cNvPr id="2" name="Immagine 1">
            <a:extLst>
              <a:ext uri="{FF2B5EF4-FFF2-40B4-BE49-F238E27FC236}">
                <a16:creationId xmlns:a16="http://schemas.microsoft.com/office/drawing/2014/main" id="{3B61CF3D-825A-494B-932C-8F385AC4189A}"/>
              </a:ext>
            </a:extLst>
          </p:cNvPr>
          <p:cNvPicPr>
            <a:picLocks noChangeAspect="1"/>
          </p:cNvPicPr>
          <p:nvPr/>
        </p:nvPicPr>
        <p:blipFill>
          <a:blip r:embed="rId3"/>
          <a:stretch>
            <a:fillRect/>
          </a:stretch>
        </p:blipFill>
        <p:spPr>
          <a:xfrm>
            <a:off x="461266" y="1120287"/>
            <a:ext cx="4562678" cy="5200202"/>
          </a:xfrm>
          <a:prstGeom prst="rect">
            <a:avLst/>
          </a:prstGeom>
        </p:spPr>
      </p:pic>
      <p:pic>
        <p:nvPicPr>
          <p:cNvPr id="5122" name="Picture 2" descr="Risultati immagini per impianto ghiaia">
            <a:extLst>
              <a:ext uri="{FF2B5EF4-FFF2-40B4-BE49-F238E27FC236}">
                <a16:creationId xmlns:a16="http://schemas.microsoft.com/office/drawing/2014/main" id="{F1D666AC-A56D-41CB-B7B1-D9A8C777B65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420" b="13612"/>
          <a:stretch/>
        </p:blipFill>
        <p:spPr bwMode="auto">
          <a:xfrm>
            <a:off x="3279939" y="5160933"/>
            <a:ext cx="3194513" cy="1088451"/>
          </a:xfrm>
          <a:prstGeom prst="rect">
            <a:avLst/>
          </a:prstGeom>
          <a:noFill/>
          <a:extLst>
            <a:ext uri="{909E8E84-426E-40DD-AFC4-6F175D3DCCD1}">
              <a14:hiddenFill xmlns:a14="http://schemas.microsoft.com/office/drawing/2010/main">
                <a:solidFill>
                  <a:srgbClr val="FFFFFF"/>
                </a:solidFill>
              </a14:hiddenFill>
            </a:ext>
          </a:extLst>
        </p:spPr>
      </p:pic>
      <p:sp>
        <p:nvSpPr>
          <p:cNvPr id="10" name="CasellaDiTesto 9">
            <a:extLst>
              <a:ext uri="{FF2B5EF4-FFF2-40B4-BE49-F238E27FC236}">
                <a16:creationId xmlns:a16="http://schemas.microsoft.com/office/drawing/2014/main" id="{7C4F1E38-EC24-4BC4-A19F-D77C9361B93B}"/>
              </a:ext>
            </a:extLst>
          </p:cNvPr>
          <p:cNvSpPr txBox="1">
            <a:spLocks noChangeArrowheads="1"/>
          </p:cNvSpPr>
          <p:nvPr/>
        </p:nvSpPr>
        <p:spPr bwMode="auto">
          <a:xfrm>
            <a:off x="7701535" y="5896154"/>
            <a:ext cx="1310257" cy="294632"/>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1000" b="0" dirty="0">
                <a:latin typeface="Arial" panose="020B0604020202020204" pitchFamily="34" charset="0"/>
                <a:cs typeface="Arial" panose="020B0604020202020204" pitchFamily="34" charset="0"/>
              </a:rPr>
              <a:t>Linee Guida SNPA</a:t>
            </a:r>
          </a:p>
        </p:txBody>
      </p:sp>
      <p:sp>
        <p:nvSpPr>
          <p:cNvPr id="11" name="CasellaDiTesto 10">
            <a:extLst>
              <a:ext uri="{FF2B5EF4-FFF2-40B4-BE49-F238E27FC236}">
                <a16:creationId xmlns:a16="http://schemas.microsoft.com/office/drawing/2014/main" id="{F55DA49E-94E2-4883-B4A8-4BB6F6677560}"/>
              </a:ext>
            </a:extLst>
          </p:cNvPr>
          <p:cNvSpPr txBox="1">
            <a:spLocks noChangeArrowheads="1"/>
          </p:cNvSpPr>
          <p:nvPr/>
        </p:nvSpPr>
        <p:spPr bwMode="auto">
          <a:xfrm>
            <a:off x="914190" y="554405"/>
            <a:ext cx="7460525"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LA NORMALE PRATICA INDUSTRIALE</a:t>
            </a:r>
          </a:p>
        </p:txBody>
      </p:sp>
      <p:sp>
        <p:nvSpPr>
          <p:cNvPr id="9" name="CasellaDiTesto 8">
            <a:extLst>
              <a:ext uri="{FF2B5EF4-FFF2-40B4-BE49-F238E27FC236}">
                <a16:creationId xmlns:a16="http://schemas.microsoft.com/office/drawing/2014/main" id="{B31DAC89-290D-458F-B253-813DE192DD0E}"/>
              </a:ext>
            </a:extLst>
          </p:cNvPr>
          <p:cNvSpPr txBox="1">
            <a:spLocks noChangeArrowheads="1"/>
          </p:cNvSpPr>
          <p:nvPr/>
        </p:nvSpPr>
        <p:spPr bwMode="auto">
          <a:xfrm>
            <a:off x="912761" y="770"/>
            <a:ext cx="7460525" cy="739754"/>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3200" dirty="0">
                <a:solidFill>
                  <a:srgbClr val="FF6600"/>
                </a:solidFill>
                <a:latin typeface="Arial" panose="020B0604020202020204" pitchFamily="34" charset="0"/>
                <a:cs typeface="Arial" panose="020B0604020202020204" pitchFamily="34" charset="0"/>
              </a:rPr>
              <a:t>DEFINIZIONI</a:t>
            </a:r>
          </a:p>
        </p:txBody>
      </p:sp>
      <p:pic>
        <p:nvPicPr>
          <p:cNvPr id="15" name="Immagine 14">
            <a:extLst>
              <a:ext uri="{FF2B5EF4-FFF2-40B4-BE49-F238E27FC236}">
                <a16:creationId xmlns:a16="http://schemas.microsoft.com/office/drawing/2014/main" id="{A9E1E0B4-F480-4ED9-AA86-1E38154A2215}"/>
              </a:ext>
            </a:extLst>
          </p:cNvPr>
          <p:cNvPicPr>
            <a:picLocks noChangeAspect="1"/>
          </p:cNvPicPr>
          <p:nvPr/>
        </p:nvPicPr>
        <p:blipFill>
          <a:blip r:embed="rId5"/>
          <a:stretch>
            <a:fillRect/>
          </a:stretch>
        </p:blipFill>
        <p:spPr>
          <a:xfrm>
            <a:off x="132208" y="6304179"/>
            <a:ext cx="2940440" cy="508665"/>
          </a:xfrm>
          <a:prstGeom prst="rect">
            <a:avLst/>
          </a:prstGeom>
        </p:spPr>
      </p:pic>
      <p:pic>
        <p:nvPicPr>
          <p:cNvPr id="12" name="Immagine 11">
            <a:extLst>
              <a:ext uri="{FF2B5EF4-FFF2-40B4-BE49-F238E27FC236}">
                <a16:creationId xmlns:a16="http://schemas.microsoft.com/office/drawing/2014/main" id="{CA6BD6A1-F81E-4410-B44F-DB10DAD0F3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4" name="Immagine 13">
            <a:extLst>
              <a:ext uri="{FF2B5EF4-FFF2-40B4-BE49-F238E27FC236}">
                <a16:creationId xmlns:a16="http://schemas.microsoft.com/office/drawing/2014/main" id="{0F8FE6B9-C2C6-4840-BA2E-F5D1507B62FA}"/>
              </a:ext>
            </a:extLst>
          </p:cNvPr>
          <p:cNvPicPr>
            <a:picLocks noChangeAspect="1"/>
          </p:cNvPicPr>
          <p:nvPr/>
        </p:nvPicPr>
        <p:blipFill>
          <a:blip r:embed="rId7"/>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1508953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12A0D3AF-13E8-4DBC-8C5D-BF8DBCB0DEE3}"/>
              </a:ext>
            </a:extLst>
          </p:cNvPr>
          <p:cNvPicPr>
            <a:picLocks noChangeAspect="1"/>
          </p:cNvPicPr>
          <p:nvPr/>
        </p:nvPicPr>
        <p:blipFill>
          <a:blip r:embed="rId2"/>
          <a:stretch>
            <a:fillRect/>
          </a:stretch>
        </p:blipFill>
        <p:spPr>
          <a:xfrm>
            <a:off x="600006" y="1636644"/>
            <a:ext cx="7800279" cy="4320031"/>
          </a:xfrm>
          <a:prstGeom prst="rect">
            <a:avLst/>
          </a:prstGeom>
        </p:spPr>
      </p:pic>
      <p:sp>
        <p:nvSpPr>
          <p:cNvPr id="9" name="Rettangolo 8">
            <a:extLst>
              <a:ext uri="{FF2B5EF4-FFF2-40B4-BE49-F238E27FC236}">
                <a16:creationId xmlns:a16="http://schemas.microsoft.com/office/drawing/2014/main" id="{C5A9BA88-FE8D-4A63-9AC8-A86C20AF64C3}"/>
              </a:ext>
            </a:extLst>
          </p:cNvPr>
          <p:cNvSpPr/>
          <p:nvPr/>
        </p:nvSpPr>
        <p:spPr>
          <a:xfrm>
            <a:off x="921033" y="1126623"/>
            <a:ext cx="5177842" cy="276999"/>
          </a:xfrm>
          <a:prstGeom prst="rect">
            <a:avLst/>
          </a:prstGeom>
        </p:spPr>
        <p:txBody>
          <a:bodyPr wrap="square">
            <a:spAutoFit/>
          </a:bodyPr>
          <a:lstStyle/>
          <a:p>
            <a:r>
              <a:rPr lang="it-IT" sz="1200" b="0" dirty="0">
                <a:solidFill>
                  <a:srgbClr val="FF6600"/>
                </a:solidFill>
                <a:latin typeface="Arial" panose="020B0604020202020204" pitchFamily="34" charset="0"/>
                <a:cs typeface="Arial" panose="020B0604020202020204" pitchFamily="34" charset="0"/>
              </a:rPr>
              <a:t>Sistema Nazionale </a:t>
            </a:r>
            <a:r>
              <a:rPr lang="it-IT" sz="1200" b="0" dirty="0" err="1">
                <a:solidFill>
                  <a:srgbClr val="FF6600"/>
                </a:solidFill>
                <a:latin typeface="Arial" panose="020B0604020202020204" pitchFamily="34" charset="0"/>
                <a:cs typeface="Arial" panose="020B0604020202020204" pitchFamily="34" charset="0"/>
              </a:rPr>
              <a:t>ProtezioneAmbiente</a:t>
            </a:r>
            <a:r>
              <a:rPr lang="it-IT" sz="1200" b="0" dirty="0">
                <a:solidFill>
                  <a:srgbClr val="FF6600"/>
                </a:solidFill>
                <a:latin typeface="Arial" panose="020B0604020202020204" pitchFamily="34" charset="0"/>
                <a:cs typeface="Arial" panose="020B0604020202020204" pitchFamily="34" charset="0"/>
              </a:rPr>
              <a:t> </a:t>
            </a:r>
            <a:endParaRPr lang="it-IT" sz="1200" dirty="0">
              <a:solidFill>
                <a:srgbClr val="FF6600"/>
              </a:solidFill>
            </a:endParaRPr>
          </a:p>
        </p:txBody>
      </p:sp>
      <p:sp>
        <p:nvSpPr>
          <p:cNvPr id="12" name="CasellaDiTesto 11">
            <a:extLst>
              <a:ext uri="{FF2B5EF4-FFF2-40B4-BE49-F238E27FC236}">
                <a16:creationId xmlns:a16="http://schemas.microsoft.com/office/drawing/2014/main" id="{F55DA49E-94E2-4883-B4A8-4BB6F6677560}"/>
              </a:ext>
            </a:extLst>
          </p:cNvPr>
          <p:cNvSpPr txBox="1">
            <a:spLocks noChangeArrowheads="1"/>
          </p:cNvSpPr>
          <p:nvPr/>
        </p:nvSpPr>
        <p:spPr bwMode="auto">
          <a:xfrm>
            <a:off x="914190" y="554405"/>
            <a:ext cx="7460525"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LA NORMALE PRATICA INDUSTRIALE</a:t>
            </a:r>
          </a:p>
        </p:txBody>
      </p:sp>
      <p:sp>
        <p:nvSpPr>
          <p:cNvPr id="7" name="CasellaDiTesto 8">
            <a:extLst>
              <a:ext uri="{FF2B5EF4-FFF2-40B4-BE49-F238E27FC236}">
                <a16:creationId xmlns:a16="http://schemas.microsoft.com/office/drawing/2014/main" id="{E4A8D297-BF16-4C1B-A952-F574253B6A77}"/>
              </a:ext>
            </a:extLst>
          </p:cNvPr>
          <p:cNvSpPr txBox="1">
            <a:spLocks noChangeArrowheads="1"/>
          </p:cNvSpPr>
          <p:nvPr/>
        </p:nvSpPr>
        <p:spPr bwMode="auto">
          <a:xfrm>
            <a:off x="912761" y="770"/>
            <a:ext cx="7460525" cy="739754"/>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3200" dirty="0">
                <a:solidFill>
                  <a:srgbClr val="FF6600"/>
                </a:solidFill>
                <a:latin typeface="Arial" panose="020B0604020202020204" pitchFamily="34" charset="0"/>
                <a:cs typeface="Arial" panose="020B0604020202020204" pitchFamily="34" charset="0"/>
              </a:rPr>
              <a:t>DEFINIZIONI</a:t>
            </a:r>
          </a:p>
        </p:txBody>
      </p:sp>
      <p:pic>
        <p:nvPicPr>
          <p:cNvPr id="11" name="Immagine 10">
            <a:extLst>
              <a:ext uri="{FF2B5EF4-FFF2-40B4-BE49-F238E27FC236}">
                <a16:creationId xmlns:a16="http://schemas.microsoft.com/office/drawing/2014/main" id="{B193B7F2-961A-4143-BFD1-3FC11F700F96}"/>
              </a:ext>
            </a:extLst>
          </p:cNvPr>
          <p:cNvPicPr>
            <a:picLocks noChangeAspect="1"/>
          </p:cNvPicPr>
          <p:nvPr/>
        </p:nvPicPr>
        <p:blipFill>
          <a:blip r:embed="rId3"/>
          <a:stretch>
            <a:fillRect/>
          </a:stretch>
        </p:blipFill>
        <p:spPr>
          <a:xfrm>
            <a:off x="132208" y="6304179"/>
            <a:ext cx="2940440" cy="508665"/>
          </a:xfrm>
          <a:prstGeom prst="rect">
            <a:avLst/>
          </a:prstGeom>
        </p:spPr>
      </p:pic>
      <p:pic>
        <p:nvPicPr>
          <p:cNvPr id="10" name="Immagine 9">
            <a:extLst>
              <a:ext uri="{FF2B5EF4-FFF2-40B4-BE49-F238E27FC236}">
                <a16:creationId xmlns:a16="http://schemas.microsoft.com/office/drawing/2014/main" id="{A86DE06C-00F4-49E5-A00E-7D06B51060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3" name="Immagine 12">
            <a:extLst>
              <a:ext uri="{FF2B5EF4-FFF2-40B4-BE49-F238E27FC236}">
                <a16:creationId xmlns:a16="http://schemas.microsoft.com/office/drawing/2014/main" id="{97B925D0-355F-4746-82A2-6154C814DF73}"/>
              </a:ext>
            </a:extLst>
          </p:cNvPr>
          <p:cNvPicPr>
            <a:picLocks noChangeAspect="1"/>
          </p:cNvPicPr>
          <p:nvPr/>
        </p:nvPicPr>
        <p:blipFill>
          <a:blip r:embed="rId5"/>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2532566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12A0D3AF-13E8-4DBC-8C5D-BF8DBCB0DEE3}"/>
              </a:ext>
            </a:extLst>
          </p:cNvPr>
          <p:cNvPicPr>
            <a:picLocks noChangeAspect="1"/>
          </p:cNvPicPr>
          <p:nvPr/>
        </p:nvPicPr>
        <p:blipFill rotWithShape="1">
          <a:blip r:embed="rId2"/>
          <a:srcRect b="78886"/>
          <a:stretch/>
        </p:blipFill>
        <p:spPr>
          <a:xfrm>
            <a:off x="687087" y="1889645"/>
            <a:ext cx="7800279" cy="912114"/>
          </a:xfrm>
          <a:prstGeom prst="rect">
            <a:avLst/>
          </a:prstGeom>
        </p:spPr>
      </p:pic>
      <p:sp>
        <p:nvSpPr>
          <p:cNvPr id="9" name="Rettangolo 8">
            <a:extLst>
              <a:ext uri="{FF2B5EF4-FFF2-40B4-BE49-F238E27FC236}">
                <a16:creationId xmlns:a16="http://schemas.microsoft.com/office/drawing/2014/main" id="{C5A9BA88-FE8D-4A63-9AC8-A86C20AF64C3}"/>
              </a:ext>
            </a:extLst>
          </p:cNvPr>
          <p:cNvSpPr/>
          <p:nvPr/>
        </p:nvSpPr>
        <p:spPr>
          <a:xfrm>
            <a:off x="583576" y="1540277"/>
            <a:ext cx="5177842" cy="276999"/>
          </a:xfrm>
          <a:prstGeom prst="rect">
            <a:avLst/>
          </a:prstGeom>
        </p:spPr>
        <p:txBody>
          <a:bodyPr wrap="square">
            <a:spAutoFit/>
          </a:bodyPr>
          <a:lstStyle/>
          <a:p>
            <a:r>
              <a:rPr lang="it-IT" sz="1200" b="0" dirty="0">
                <a:solidFill>
                  <a:srgbClr val="FF6600"/>
                </a:solidFill>
                <a:latin typeface="Arial" panose="020B0604020202020204" pitchFamily="34" charset="0"/>
                <a:cs typeface="Arial" panose="020B0604020202020204" pitchFamily="34" charset="0"/>
              </a:rPr>
              <a:t>Sistema Nazionale </a:t>
            </a:r>
            <a:r>
              <a:rPr lang="it-IT" sz="1200" b="0" dirty="0" err="1">
                <a:solidFill>
                  <a:srgbClr val="FF6600"/>
                </a:solidFill>
                <a:latin typeface="Arial" panose="020B0604020202020204" pitchFamily="34" charset="0"/>
                <a:cs typeface="Arial" panose="020B0604020202020204" pitchFamily="34" charset="0"/>
              </a:rPr>
              <a:t>ProtezioneAmbiente</a:t>
            </a:r>
            <a:r>
              <a:rPr lang="it-IT" sz="1200" b="0" dirty="0">
                <a:solidFill>
                  <a:srgbClr val="FF6600"/>
                </a:solidFill>
                <a:latin typeface="Arial" panose="020B0604020202020204" pitchFamily="34" charset="0"/>
                <a:cs typeface="Arial" panose="020B0604020202020204" pitchFamily="34" charset="0"/>
              </a:rPr>
              <a:t> </a:t>
            </a:r>
            <a:endParaRPr lang="it-IT" sz="1200" dirty="0">
              <a:solidFill>
                <a:srgbClr val="FF6600"/>
              </a:solidFill>
            </a:endParaRPr>
          </a:p>
        </p:txBody>
      </p:sp>
      <p:sp>
        <p:nvSpPr>
          <p:cNvPr id="10" name="Text Box 5">
            <a:extLst>
              <a:ext uri="{FF2B5EF4-FFF2-40B4-BE49-F238E27FC236}">
                <a16:creationId xmlns:a16="http://schemas.microsoft.com/office/drawing/2014/main" id="{D84988FA-3671-4953-A1DB-BA4B75EEB192}"/>
              </a:ext>
            </a:extLst>
          </p:cNvPr>
          <p:cNvSpPr txBox="1">
            <a:spLocks noChangeArrowheads="1"/>
          </p:cNvSpPr>
          <p:nvPr/>
        </p:nvSpPr>
        <p:spPr bwMode="auto">
          <a:xfrm>
            <a:off x="687089" y="2951995"/>
            <a:ext cx="7913266" cy="3444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cs typeface="Arial" panose="020B0604020202020204" pitchFamily="34"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cs typeface="Arial" panose="020B0604020202020204" pitchFamily="34"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cs typeface="Arial" panose="020B0604020202020204" pitchFamily="34"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cs typeface="Arial" panose="020B0604020202020204" pitchFamily="34"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anose="020B0604020202020204" pitchFamily="34" charset="0"/>
                <a:cs typeface="Arial" panose="020B0604020202020204" pitchFamily="34" charset="0"/>
              </a:defRPr>
            </a:lvl9pPr>
          </a:lstStyle>
          <a:p>
            <a:pPr algn="just" fontAlgn="auto">
              <a:spcBef>
                <a:spcPts val="0"/>
              </a:spcBef>
              <a:spcAft>
                <a:spcPts val="0"/>
              </a:spcAft>
              <a:buClr>
                <a:srgbClr val="000000"/>
              </a:buClr>
              <a:buSzPct val="100000"/>
              <a:defRPr/>
            </a:pPr>
            <a:r>
              <a:rPr lang="it-IT" sz="1800" u="sng" dirty="0"/>
              <a:t>Allegato 1 alle Linee Guida</a:t>
            </a:r>
            <a:r>
              <a:rPr lang="it-IT" sz="1800" b="0" dirty="0"/>
              <a:t>:</a:t>
            </a:r>
          </a:p>
          <a:p>
            <a:pPr algn="just" fontAlgn="auto">
              <a:spcBef>
                <a:spcPts val="0"/>
              </a:spcBef>
              <a:spcAft>
                <a:spcPts val="0"/>
              </a:spcAft>
              <a:buClr>
                <a:srgbClr val="000000"/>
              </a:buClr>
              <a:buSzPct val="100000"/>
              <a:defRPr/>
            </a:pPr>
            <a:endParaRPr lang="it-IT" sz="1800" b="0" dirty="0"/>
          </a:p>
          <a:p>
            <a:pPr marL="285750" indent="-285750" algn="just" fontAlgn="auto">
              <a:spcBef>
                <a:spcPts val="0"/>
              </a:spcBef>
              <a:spcAft>
                <a:spcPts val="0"/>
              </a:spcAft>
              <a:buClr>
                <a:srgbClr val="000000"/>
              </a:buClr>
              <a:buSzPct val="100000"/>
              <a:buFont typeface="Arial" panose="020B0604020202020204" pitchFamily="34" charset="0"/>
              <a:buChar char="•"/>
              <a:defRPr/>
            </a:pPr>
            <a:r>
              <a:rPr kumimoji="0" lang="it-IT" altLang="it-IT" sz="1800" b="0" strike="noStrike" kern="0" cap="none" spc="0" normalizeH="0" baseline="0" noProof="0" dirty="0">
                <a:ln>
                  <a:noFill/>
                </a:ln>
                <a:effectLst/>
                <a:uLnTx/>
                <a:uFillTx/>
                <a:latin typeface="Arial" panose="020B0604020202020204" pitchFamily="34" charset="0"/>
                <a:cs typeface="Arial" panose="020B0604020202020204" pitchFamily="34" charset="0"/>
              </a:rPr>
              <a:t>Elencazione degli aspetti positivi (portanza, modulo elastico. Riduzione deflessioni, </a:t>
            </a:r>
            <a:r>
              <a:rPr kumimoji="0" lang="it-IT" altLang="it-IT" sz="1800" b="0" strike="noStrike" kern="0" cap="none" spc="0" normalizeH="0" baseline="0" noProof="0" dirty="0" err="1">
                <a:ln>
                  <a:noFill/>
                </a:ln>
                <a:effectLst/>
                <a:uLnTx/>
                <a:uFillTx/>
                <a:latin typeface="Arial" panose="020B0604020202020204" pitchFamily="34" charset="0"/>
                <a:cs typeface="Arial" panose="020B0604020202020204" pitchFamily="34" charset="0"/>
              </a:rPr>
              <a:t>ecc</a:t>
            </a:r>
            <a:r>
              <a:rPr kumimoji="0" lang="it-IT" altLang="it-IT" sz="1800" b="0" strike="noStrike" kern="0" cap="none" spc="0" normalizeH="0" baseline="0" noProof="0" dirty="0">
                <a:ln>
                  <a:noFill/>
                </a:ln>
                <a:effectLst/>
                <a:uLnTx/>
                <a:uFillTx/>
                <a:latin typeface="Arial" panose="020B0604020202020204" pitchFamily="34" charset="0"/>
                <a:cs typeface="Arial" panose="020B0604020202020204" pitchFamily="34" charset="0"/>
              </a:rPr>
              <a:t>)</a:t>
            </a:r>
          </a:p>
          <a:p>
            <a:pPr marL="285750" indent="-285750" algn="just" fontAlgn="auto">
              <a:spcBef>
                <a:spcPts val="0"/>
              </a:spcBef>
              <a:spcAft>
                <a:spcPts val="0"/>
              </a:spcAft>
              <a:buClr>
                <a:srgbClr val="000000"/>
              </a:buClr>
              <a:buSzPct val="100000"/>
              <a:buFont typeface="Arial" panose="020B0604020202020204" pitchFamily="34" charset="0"/>
              <a:buChar char="•"/>
              <a:defRPr/>
            </a:pPr>
            <a:endParaRPr kumimoji="0" lang="it-IT" altLang="it-IT" sz="1800" b="0" strike="noStrike" kern="0" cap="none" spc="0" normalizeH="0" baseline="0" noProof="0" dirty="0">
              <a:ln>
                <a:noFill/>
              </a:ln>
              <a:effectLst/>
              <a:uLnTx/>
              <a:uFillTx/>
              <a:latin typeface="Arial" panose="020B0604020202020204" pitchFamily="34" charset="0"/>
              <a:cs typeface="Arial" panose="020B0604020202020204" pitchFamily="34" charset="0"/>
            </a:endParaRPr>
          </a:p>
          <a:p>
            <a:pPr marL="285750" indent="-285750" algn="just" fontAlgn="auto">
              <a:spcBef>
                <a:spcPts val="0"/>
              </a:spcBef>
              <a:spcAft>
                <a:spcPts val="0"/>
              </a:spcAft>
              <a:buClr>
                <a:srgbClr val="000000"/>
              </a:buClr>
              <a:buSzPct val="100000"/>
              <a:buFont typeface="Arial" panose="020B0604020202020204" pitchFamily="34" charset="0"/>
              <a:buChar char="•"/>
              <a:defRPr/>
            </a:pPr>
            <a:r>
              <a:rPr lang="it-IT" altLang="it-IT" sz="1800" b="0" kern="0" dirty="0"/>
              <a:t>Accorgimenti nell’utilizzo della calce (polveri, pioggia intensa, barriere per i recettori, ecc.)</a:t>
            </a:r>
          </a:p>
          <a:p>
            <a:pPr marL="285750" indent="-285750" algn="just" fontAlgn="auto">
              <a:spcBef>
                <a:spcPts val="0"/>
              </a:spcBef>
              <a:spcAft>
                <a:spcPts val="0"/>
              </a:spcAft>
              <a:buClr>
                <a:srgbClr val="000000"/>
              </a:buClr>
              <a:buSzPct val="100000"/>
              <a:buFont typeface="Arial" panose="020B0604020202020204" pitchFamily="34" charset="0"/>
              <a:buChar char="•"/>
              <a:defRPr/>
            </a:pPr>
            <a:endParaRPr lang="it-IT" altLang="it-IT" sz="1800" b="0" kern="0" dirty="0"/>
          </a:p>
          <a:p>
            <a:pPr marL="285750" indent="-285750" algn="just" fontAlgn="auto">
              <a:spcBef>
                <a:spcPts val="0"/>
              </a:spcBef>
              <a:spcAft>
                <a:spcPts val="0"/>
              </a:spcAft>
              <a:buClr>
                <a:srgbClr val="000000"/>
              </a:buClr>
              <a:buSzPct val="100000"/>
              <a:buFont typeface="Arial" panose="020B0604020202020204" pitchFamily="34" charset="0"/>
              <a:buChar char="•"/>
              <a:defRPr/>
            </a:pPr>
            <a:r>
              <a:rPr kumimoji="0" lang="it-IT" altLang="it-IT" sz="1800" b="0" strike="noStrike" kern="0" cap="none" spc="0" normalizeH="0" baseline="0" noProof="0" dirty="0">
                <a:ln>
                  <a:noFill/>
                </a:ln>
                <a:effectLst/>
                <a:uLnTx/>
                <a:uFillTx/>
                <a:latin typeface="Arial" panose="020B0604020202020204" pitchFamily="34" charset="0"/>
                <a:cs typeface="Arial" panose="020B0604020202020204" pitchFamily="34" charset="0"/>
              </a:rPr>
              <a:t>Misura del vento e delle piogge (anche storico)</a:t>
            </a:r>
          </a:p>
          <a:p>
            <a:pPr marL="285750" indent="-285750" algn="just" fontAlgn="auto">
              <a:spcBef>
                <a:spcPts val="0"/>
              </a:spcBef>
              <a:spcAft>
                <a:spcPts val="0"/>
              </a:spcAft>
              <a:buClr>
                <a:srgbClr val="000000"/>
              </a:buClr>
              <a:buSzPct val="100000"/>
              <a:buFont typeface="Arial" panose="020B0604020202020204" pitchFamily="34" charset="0"/>
              <a:buChar char="•"/>
              <a:defRPr/>
            </a:pPr>
            <a:endParaRPr kumimoji="0" lang="it-IT" altLang="it-IT" sz="1800" b="0" strike="noStrike" kern="0" cap="none" spc="0" normalizeH="0" baseline="0" noProof="0" dirty="0">
              <a:ln>
                <a:noFill/>
              </a:ln>
              <a:effectLst/>
              <a:uLnTx/>
              <a:uFillTx/>
              <a:latin typeface="Arial" panose="020B0604020202020204" pitchFamily="34" charset="0"/>
              <a:cs typeface="Arial" panose="020B0604020202020204" pitchFamily="34" charset="0"/>
            </a:endParaRPr>
          </a:p>
          <a:p>
            <a:pPr marL="285750" indent="-285750" algn="just" fontAlgn="auto">
              <a:spcBef>
                <a:spcPts val="0"/>
              </a:spcBef>
              <a:spcAft>
                <a:spcPts val="0"/>
              </a:spcAft>
              <a:buClr>
                <a:srgbClr val="000000"/>
              </a:buClr>
              <a:buSzPct val="100000"/>
              <a:buFont typeface="Arial" panose="020B0604020202020204" pitchFamily="34" charset="0"/>
              <a:buChar char="•"/>
              <a:defRPr/>
            </a:pPr>
            <a:r>
              <a:rPr lang="it-IT" altLang="it-IT" sz="1800" b="0" kern="0" dirty="0"/>
              <a:t>Invito ad utilizzare altre sostanze, previa verifica della compatibilità ambientale</a:t>
            </a:r>
            <a:endParaRPr kumimoji="0" lang="it-IT" altLang="it-IT" sz="1800" strike="noStrike" kern="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just" defTabSz="449263" eaLnBrk="1" fontAlgn="auto" latinLnBrk="0" hangingPunct="1">
              <a:lnSpc>
                <a:spcPct val="100000"/>
              </a:lnSpc>
              <a:spcBef>
                <a:spcPts val="0"/>
              </a:spcBef>
              <a:spcAft>
                <a:spcPts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kumimoji="0" lang="it-IT" altLang="it-IT" sz="1800" strike="noStrike" kern="0" cap="none" spc="0" normalizeH="0" baseline="0" noProof="0" dirty="0">
              <a:ln>
                <a:noFill/>
              </a:ln>
              <a:solidFill>
                <a:srgbClr val="FF6600"/>
              </a:solidFill>
              <a:effectLst/>
              <a:uLnTx/>
              <a:uFillTx/>
              <a:latin typeface="Arial" panose="020B0604020202020204" pitchFamily="34" charset="0"/>
              <a:cs typeface="Arial" panose="020B0604020202020204" pitchFamily="34" charset="0"/>
            </a:endParaRPr>
          </a:p>
        </p:txBody>
      </p:sp>
      <p:sp>
        <p:nvSpPr>
          <p:cNvPr id="13" name="CasellaDiTesto 12">
            <a:extLst>
              <a:ext uri="{FF2B5EF4-FFF2-40B4-BE49-F238E27FC236}">
                <a16:creationId xmlns:a16="http://schemas.microsoft.com/office/drawing/2014/main" id="{F55DA49E-94E2-4883-B4A8-4BB6F6677560}"/>
              </a:ext>
            </a:extLst>
          </p:cNvPr>
          <p:cNvSpPr txBox="1">
            <a:spLocks noChangeArrowheads="1"/>
          </p:cNvSpPr>
          <p:nvPr/>
        </p:nvSpPr>
        <p:spPr bwMode="auto">
          <a:xfrm>
            <a:off x="642586" y="818088"/>
            <a:ext cx="7460525"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LA NORMALE PRATICA INDUSTRIALE</a:t>
            </a:r>
          </a:p>
        </p:txBody>
      </p:sp>
      <p:sp>
        <p:nvSpPr>
          <p:cNvPr id="8" name="CasellaDiTesto 8">
            <a:extLst>
              <a:ext uri="{FF2B5EF4-FFF2-40B4-BE49-F238E27FC236}">
                <a16:creationId xmlns:a16="http://schemas.microsoft.com/office/drawing/2014/main" id="{16EC233D-F9FC-4586-8A9F-E430F061A9DD}"/>
              </a:ext>
            </a:extLst>
          </p:cNvPr>
          <p:cNvSpPr txBox="1">
            <a:spLocks noChangeArrowheads="1"/>
          </p:cNvSpPr>
          <p:nvPr/>
        </p:nvSpPr>
        <p:spPr bwMode="auto">
          <a:xfrm>
            <a:off x="912761" y="770"/>
            <a:ext cx="7460525" cy="739754"/>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3200" dirty="0">
                <a:solidFill>
                  <a:srgbClr val="FF6600"/>
                </a:solidFill>
                <a:latin typeface="Arial" panose="020B0604020202020204" pitchFamily="34" charset="0"/>
                <a:cs typeface="Arial" panose="020B0604020202020204" pitchFamily="34" charset="0"/>
              </a:rPr>
              <a:t>DEFINIZIONI</a:t>
            </a:r>
          </a:p>
        </p:txBody>
      </p:sp>
      <p:pic>
        <p:nvPicPr>
          <p:cNvPr id="15" name="Immagine 14">
            <a:extLst>
              <a:ext uri="{FF2B5EF4-FFF2-40B4-BE49-F238E27FC236}">
                <a16:creationId xmlns:a16="http://schemas.microsoft.com/office/drawing/2014/main" id="{DA5EA182-C9FF-48C1-8117-15F9F7A9E638}"/>
              </a:ext>
            </a:extLst>
          </p:cNvPr>
          <p:cNvPicPr>
            <a:picLocks noChangeAspect="1"/>
          </p:cNvPicPr>
          <p:nvPr/>
        </p:nvPicPr>
        <p:blipFill>
          <a:blip r:embed="rId3"/>
          <a:stretch>
            <a:fillRect/>
          </a:stretch>
        </p:blipFill>
        <p:spPr>
          <a:xfrm>
            <a:off x="132208" y="6304179"/>
            <a:ext cx="2940440" cy="508665"/>
          </a:xfrm>
          <a:prstGeom prst="rect">
            <a:avLst/>
          </a:prstGeom>
        </p:spPr>
      </p:pic>
      <p:pic>
        <p:nvPicPr>
          <p:cNvPr id="11" name="Immagine 10">
            <a:extLst>
              <a:ext uri="{FF2B5EF4-FFF2-40B4-BE49-F238E27FC236}">
                <a16:creationId xmlns:a16="http://schemas.microsoft.com/office/drawing/2014/main" id="{7875C0CF-C804-496E-B5C4-E2253220F9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4" name="Immagine 13">
            <a:extLst>
              <a:ext uri="{FF2B5EF4-FFF2-40B4-BE49-F238E27FC236}">
                <a16:creationId xmlns:a16="http://schemas.microsoft.com/office/drawing/2014/main" id="{B4F39982-AA30-46C1-8986-9A88189F5530}"/>
              </a:ext>
            </a:extLst>
          </p:cNvPr>
          <p:cNvPicPr>
            <a:picLocks noChangeAspect="1"/>
          </p:cNvPicPr>
          <p:nvPr/>
        </p:nvPicPr>
        <p:blipFill>
          <a:blip r:embed="rId5"/>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3900152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446314" y="890921"/>
            <a:ext cx="8350632" cy="5758451"/>
          </a:xfrm>
          <a:prstGeom prst="rect">
            <a:avLst/>
          </a:prstGeom>
          <a:noFill/>
          <a:ln w="9525">
            <a:noFill/>
            <a:miter lim="800000"/>
            <a:headEnd/>
            <a:tailEnd/>
          </a:ln>
        </p:spPr>
        <p:txBody>
          <a:bodyPr/>
          <a:lstStyle/>
          <a:p>
            <a:pPr marL="2327275"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cantiere in cui sono prodotte terre e rocce da scavo in quantità non superiore a seimila metri cubi, calcolati dalle sezioni di progetto, </a:t>
            </a:r>
          </a:p>
          <a:p>
            <a:pPr marL="2327275"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marL="2327275"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la "</a:t>
            </a:r>
            <a:r>
              <a:rPr lang="it-IT" sz="1800" dirty="0">
                <a:solidFill>
                  <a:srgbClr val="FF6600"/>
                </a:solidFill>
                <a:latin typeface="Arial" panose="020B0604020202020204" pitchFamily="34" charset="0"/>
                <a:cs typeface="Arial" panose="020B0604020202020204" pitchFamily="34" charset="0"/>
              </a:rPr>
              <a:t>Dichiarazione di utilizzo</a:t>
            </a:r>
            <a:r>
              <a:rPr lang="it-IT" sz="1800" b="0" dirty="0">
                <a:latin typeface="Arial" panose="020B0604020202020204" pitchFamily="34" charset="0"/>
                <a:cs typeface="Arial" panose="020B0604020202020204" pitchFamily="34" charset="0"/>
              </a:rPr>
              <a:t>"</a:t>
            </a:r>
            <a:r>
              <a:rPr lang="it-IT" sz="1800" dirty="0">
                <a:solidFill>
                  <a:srgbClr val="FF6600"/>
                </a:solidFill>
                <a:latin typeface="Arial" panose="020B0604020202020204" pitchFamily="34" charset="0"/>
                <a:cs typeface="Arial" panose="020B0604020202020204" pitchFamily="34" charset="0"/>
              </a:rPr>
              <a:t> </a:t>
            </a:r>
            <a:r>
              <a:rPr lang="it-IT" sz="1800" b="0" dirty="0">
                <a:latin typeface="Arial" panose="020B0604020202020204" pitchFamily="34" charset="0"/>
                <a:cs typeface="Arial" panose="020B0604020202020204" pitchFamily="34" charset="0"/>
              </a:rPr>
              <a:t>per i cantieri di piccole dimensioni", disciplinata dall'articolo 21 del Dpr 120/2017, assolve la stessa funzione che il "Piano di utilizzo" in quanto serve al produttore per attestare la sussistenza dei requisiti richiesti.</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Obbligo del produttore di predisporre una dichiarazione sostitutiva di atto di notorietà</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1. quantità delle terre e rocce da scavo destinate all'utilizzo come sottoprodotti;</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2. "l'eventuale sito di deposito intermedio" ("uno o più");</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3. sito di destinazione;</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4. estremi delle autorizzazioni per la realizzazione delle opere;</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5. tempi previsti per l'utilizzo (che non possono comunque superare un anno dalla data di produzione, salvo il caso in cui l'opera nelle quale le stesse sono destinate preveda un termine di esecuzione superiore).</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p:txBody>
      </p:sp>
      <p:pic>
        <p:nvPicPr>
          <p:cNvPr id="3" name="Immagine 2">
            <a:extLst>
              <a:ext uri="{FF2B5EF4-FFF2-40B4-BE49-F238E27FC236}">
                <a16:creationId xmlns:a16="http://schemas.microsoft.com/office/drawing/2014/main" id="{C6FEA8D3-5D0D-455B-B475-D1BEA63116E5}"/>
              </a:ext>
            </a:extLst>
          </p:cNvPr>
          <p:cNvPicPr>
            <a:picLocks noChangeAspect="1"/>
          </p:cNvPicPr>
          <p:nvPr/>
        </p:nvPicPr>
        <p:blipFill>
          <a:blip r:embed="rId2"/>
          <a:stretch>
            <a:fillRect/>
          </a:stretch>
        </p:blipFill>
        <p:spPr>
          <a:xfrm>
            <a:off x="576954" y="1094070"/>
            <a:ext cx="2056756" cy="2056756"/>
          </a:xfrm>
          <a:prstGeom prst="rect">
            <a:avLst/>
          </a:prstGeom>
        </p:spPr>
      </p:pic>
      <p:sp>
        <p:nvSpPr>
          <p:cNvPr id="6" name="CasellaDiTesto 8">
            <a:extLst>
              <a:ext uri="{FF2B5EF4-FFF2-40B4-BE49-F238E27FC236}">
                <a16:creationId xmlns:a16="http://schemas.microsoft.com/office/drawing/2014/main" id="{6EE0FF49-5034-4371-AD10-69857858CFCF}"/>
              </a:ext>
            </a:extLst>
          </p:cNvPr>
          <p:cNvSpPr txBox="1">
            <a:spLocks noChangeArrowheads="1"/>
          </p:cNvSpPr>
          <p:nvPr/>
        </p:nvSpPr>
        <p:spPr bwMode="auto">
          <a:xfrm>
            <a:off x="576954" y="303756"/>
            <a:ext cx="8231239"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LA DICHIARAZIONE DI UTILIZZO</a:t>
            </a:r>
          </a:p>
        </p:txBody>
      </p:sp>
      <p:sp>
        <p:nvSpPr>
          <p:cNvPr id="8" name="CasellaDiTesto 8">
            <a:extLst>
              <a:ext uri="{FF2B5EF4-FFF2-40B4-BE49-F238E27FC236}">
                <a16:creationId xmlns:a16="http://schemas.microsoft.com/office/drawing/2014/main" id="{FD41DE7D-8B89-4260-923D-7CBCABA6FE5B}"/>
              </a:ext>
            </a:extLst>
          </p:cNvPr>
          <p:cNvSpPr txBox="1">
            <a:spLocks noChangeArrowheads="1"/>
          </p:cNvSpPr>
          <p:nvPr/>
        </p:nvSpPr>
        <p:spPr bwMode="auto">
          <a:xfrm>
            <a:off x="2997432" y="-71796"/>
            <a:ext cx="3248395" cy="375552"/>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1400" dirty="0">
                <a:solidFill>
                  <a:srgbClr val="FF6600"/>
                </a:solidFill>
                <a:latin typeface="Arial" panose="020B0604020202020204" pitchFamily="34" charset="0"/>
                <a:cs typeface="Arial" panose="020B0604020202020204" pitchFamily="34" charset="0"/>
              </a:rPr>
              <a:t>CANTIERI DI PICCOLE DIMENSIONI</a:t>
            </a:r>
          </a:p>
        </p:txBody>
      </p:sp>
      <p:pic>
        <p:nvPicPr>
          <p:cNvPr id="9" name="Immagine 8">
            <a:extLst>
              <a:ext uri="{FF2B5EF4-FFF2-40B4-BE49-F238E27FC236}">
                <a16:creationId xmlns:a16="http://schemas.microsoft.com/office/drawing/2014/main" id="{674D92AE-1F82-4D57-BCA5-C54C6374DEB1}"/>
              </a:ext>
            </a:extLst>
          </p:cNvPr>
          <p:cNvPicPr>
            <a:picLocks noChangeAspect="1"/>
          </p:cNvPicPr>
          <p:nvPr/>
        </p:nvPicPr>
        <p:blipFill>
          <a:blip r:embed="rId2"/>
          <a:stretch>
            <a:fillRect/>
          </a:stretch>
        </p:blipFill>
        <p:spPr>
          <a:xfrm>
            <a:off x="8169214" y="0"/>
            <a:ext cx="974785" cy="974785"/>
          </a:xfrm>
          <a:prstGeom prst="rect">
            <a:avLst/>
          </a:prstGeom>
        </p:spPr>
      </p:pic>
      <p:pic>
        <p:nvPicPr>
          <p:cNvPr id="10" name="Immagine 9">
            <a:extLst>
              <a:ext uri="{FF2B5EF4-FFF2-40B4-BE49-F238E27FC236}">
                <a16:creationId xmlns:a16="http://schemas.microsoft.com/office/drawing/2014/main" id="{57F78A4A-972F-4F47-8C37-835CDA4BDC40}"/>
              </a:ext>
            </a:extLst>
          </p:cNvPr>
          <p:cNvPicPr>
            <a:picLocks noChangeAspect="1"/>
          </p:cNvPicPr>
          <p:nvPr/>
        </p:nvPicPr>
        <p:blipFill>
          <a:blip r:embed="rId3"/>
          <a:stretch>
            <a:fillRect/>
          </a:stretch>
        </p:blipFill>
        <p:spPr>
          <a:xfrm>
            <a:off x="3957174" y="6316221"/>
            <a:ext cx="1229651" cy="496623"/>
          </a:xfrm>
          <a:prstGeom prst="rect">
            <a:avLst/>
          </a:prstGeom>
        </p:spPr>
      </p:pic>
      <p:pic>
        <p:nvPicPr>
          <p:cNvPr id="11" name="Immagine 10">
            <a:extLst>
              <a:ext uri="{FF2B5EF4-FFF2-40B4-BE49-F238E27FC236}">
                <a16:creationId xmlns:a16="http://schemas.microsoft.com/office/drawing/2014/main" id="{2B8B3D9D-EB4C-45B5-884D-60032EC96FDE}"/>
              </a:ext>
            </a:extLst>
          </p:cNvPr>
          <p:cNvPicPr>
            <a:picLocks noChangeAspect="1"/>
          </p:cNvPicPr>
          <p:nvPr/>
        </p:nvPicPr>
        <p:blipFill>
          <a:blip r:embed="rId4"/>
          <a:stretch>
            <a:fillRect/>
          </a:stretch>
        </p:blipFill>
        <p:spPr>
          <a:xfrm>
            <a:off x="132208" y="6304179"/>
            <a:ext cx="2940440" cy="508665"/>
          </a:xfrm>
          <a:prstGeom prst="rect">
            <a:avLst/>
          </a:prstGeom>
        </p:spPr>
      </p:pic>
      <p:pic>
        <p:nvPicPr>
          <p:cNvPr id="13" name="Immagine 12">
            <a:extLst>
              <a:ext uri="{FF2B5EF4-FFF2-40B4-BE49-F238E27FC236}">
                <a16:creationId xmlns:a16="http://schemas.microsoft.com/office/drawing/2014/main" id="{8A1D6D28-9C0A-41B3-B8D3-4A6AC54696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spTree>
    <p:extLst>
      <p:ext uri="{BB962C8B-B14F-4D97-AF65-F5344CB8AC3E}">
        <p14:creationId xmlns:p14="http://schemas.microsoft.com/office/powerpoint/2010/main" val="3927312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470138" y="965796"/>
            <a:ext cx="8095891" cy="3224445"/>
          </a:xfrm>
          <a:prstGeom prst="rect">
            <a:avLst/>
          </a:prstGeom>
          <a:noFill/>
          <a:ln w="9525">
            <a:noFill/>
            <a:miter lim="800000"/>
            <a:headEnd/>
            <a:tailEnd/>
          </a:ln>
        </p:spPr>
        <p:txBody>
          <a:bodyPr/>
          <a:lstStyle/>
          <a:p>
            <a:pPr algn="just" eaLnBrk="0" hangingPunct="0">
              <a:spcBef>
                <a:spcPct val="20000"/>
              </a:spcBef>
              <a:buClr>
                <a:schemeClr val="hlink"/>
              </a:buClr>
              <a:buSzPct val="70000"/>
            </a:pPr>
            <a:r>
              <a:rPr lang="it-IT" sz="1800" b="0" u="sng" dirty="0">
                <a:solidFill>
                  <a:srgbClr val="FF6600"/>
                </a:solidFill>
                <a:latin typeface="Arial" panose="020B0604020202020204" pitchFamily="34" charset="0"/>
                <a:cs typeface="Arial" panose="020B0604020202020204" pitchFamily="34" charset="0"/>
              </a:rPr>
              <a:t>Il modulo </a:t>
            </a:r>
            <a:r>
              <a:rPr lang="it-IT" sz="1800" b="0" u="sng" dirty="0">
                <a:latin typeface="Arial" panose="020B0604020202020204" pitchFamily="34" charset="0"/>
                <a:cs typeface="Arial" panose="020B0604020202020204" pitchFamily="34" charset="0"/>
              </a:rPr>
              <a:t>viene comunque stabilito dalla Norma </a:t>
            </a:r>
            <a:r>
              <a:rPr lang="it-IT" sz="1800" b="0" dirty="0">
                <a:latin typeface="Arial" panose="020B0604020202020204" pitchFamily="34" charset="0"/>
                <a:cs typeface="Arial" panose="020B0604020202020204" pitchFamily="34" charset="0"/>
              </a:rPr>
              <a:t>che ne richiede l’invio almeno 15 gg prima dell’inizio degli scavi</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Le </a:t>
            </a:r>
            <a:r>
              <a:rPr lang="it-IT" sz="1800" b="0" u="sng" dirty="0">
                <a:latin typeface="Arial" panose="020B0604020202020204" pitchFamily="34" charset="0"/>
                <a:cs typeface="Arial" panose="020B0604020202020204" pitchFamily="34" charset="0"/>
              </a:rPr>
              <a:t>disposizioni specifiche </a:t>
            </a:r>
            <a:r>
              <a:rPr lang="it-IT" sz="1800" b="0" dirty="0">
                <a:latin typeface="Arial" panose="020B0604020202020204" pitchFamily="34" charset="0"/>
                <a:cs typeface="Arial" panose="020B0604020202020204" pitchFamily="34" charset="0"/>
              </a:rPr>
              <a:t>per i piccoli cantieri stabilite dal Capo III del </a:t>
            </a:r>
            <a:r>
              <a:rPr lang="it-IT" sz="1800" b="0" dirty="0" err="1">
                <a:latin typeface="Arial" panose="020B0604020202020204" pitchFamily="34" charset="0"/>
                <a:cs typeface="Arial" panose="020B0604020202020204" pitchFamily="34" charset="0"/>
              </a:rPr>
              <a:t>Dpr</a:t>
            </a:r>
            <a:r>
              <a:rPr lang="it-IT" sz="1800" b="0" dirty="0">
                <a:latin typeface="Arial" panose="020B0604020202020204" pitchFamily="34" charset="0"/>
                <a:cs typeface="Arial" panose="020B0604020202020204" pitchFamily="34" charset="0"/>
              </a:rPr>
              <a:t> 120/2017 si applicano alle </a:t>
            </a:r>
            <a:r>
              <a:rPr lang="it-IT" sz="1800" b="0" dirty="0" err="1">
                <a:latin typeface="Arial" panose="020B0604020202020204" pitchFamily="34" charset="0"/>
                <a:cs typeface="Arial" panose="020B0604020202020204" pitchFamily="34" charset="0"/>
              </a:rPr>
              <a:t>TeR</a:t>
            </a:r>
            <a:r>
              <a:rPr lang="it-IT" sz="1800" b="0" dirty="0">
                <a:latin typeface="Arial" panose="020B0604020202020204" pitchFamily="34" charset="0"/>
                <a:cs typeface="Arial" panose="020B0604020202020204" pitchFamily="34" charset="0"/>
              </a:rPr>
              <a:t> destinate a ……se:</a:t>
            </a:r>
          </a:p>
          <a:p>
            <a:pPr marL="285750" indent="-285750" algn="just" eaLnBrk="0" hangingPunct="0">
              <a:spcBef>
                <a:spcPct val="20000"/>
              </a:spcBef>
              <a:buClr>
                <a:schemeClr val="hlink"/>
              </a:buClr>
              <a:buSzPct val="70000"/>
              <a:buFont typeface="Arial" panose="020B0604020202020204" pitchFamily="34" charset="0"/>
              <a:buChar char="•"/>
            </a:pPr>
            <a:r>
              <a:rPr lang="it-IT" sz="1800" b="0" dirty="0">
                <a:latin typeface="Arial" panose="020B0604020202020204" pitchFamily="34" charset="0"/>
                <a:cs typeface="Arial" panose="020B0604020202020204" pitchFamily="34" charset="0"/>
              </a:rPr>
              <a:t>Rispetto delle CSC</a:t>
            </a:r>
          </a:p>
          <a:p>
            <a:pPr marL="285750" indent="-285750" algn="just" eaLnBrk="0" hangingPunct="0">
              <a:spcBef>
                <a:spcPct val="20000"/>
              </a:spcBef>
              <a:buClr>
                <a:schemeClr val="hlink"/>
              </a:buClr>
              <a:buSzPct val="70000"/>
              <a:buFont typeface="Arial" panose="020B0604020202020204" pitchFamily="34" charset="0"/>
              <a:buChar char="•"/>
            </a:pPr>
            <a:r>
              <a:rPr lang="it-IT" sz="1800" b="0" dirty="0">
                <a:latin typeface="Arial" panose="020B0604020202020204" pitchFamily="34" charset="0"/>
                <a:cs typeface="Arial" panose="020B0604020202020204" pitchFamily="34" charset="0"/>
              </a:rPr>
              <a:t>Non costituiscano fonte di contaminazione per le acque sotterranee</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Se si superano le CSC per </a:t>
            </a:r>
            <a:r>
              <a:rPr lang="it-IT" sz="18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fenomeni naturali </a:t>
            </a:r>
            <a:r>
              <a:rPr lang="it-IT" sz="1800" b="0" dirty="0">
                <a:latin typeface="Arial" panose="020B0604020202020204" pitchFamily="34" charset="0"/>
                <a:cs typeface="Arial" panose="020B0604020202020204" pitchFamily="34" charset="0"/>
              </a:rPr>
              <a:t>i valori di fondo costituiscono le CSC. Per la loro definizione si rimanda a quanto per i cantieri di GD, così come nel caso ci si trovi in siti oggetto di bonifica:</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p:txBody>
      </p:sp>
      <p:pic>
        <p:nvPicPr>
          <p:cNvPr id="8194" name="Picture 2" descr="Come fare la dichiarazione per giustificare gli spostamenti di ...">
            <a:extLst>
              <a:ext uri="{FF2B5EF4-FFF2-40B4-BE49-F238E27FC236}">
                <a16:creationId xmlns:a16="http://schemas.microsoft.com/office/drawing/2014/main" id="{87B80506-147A-4366-B405-BB3166C94D5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9492" b="9131"/>
          <a:stretch/>
        </p:blipFill>
        <p:spPr bwMode="auto">
          <a:xfrm>
            <a:off x="2997432" y="4190241"/>
            <a:ext cx="3609863" cy="195841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CasellaDiTesto 8">
            <a:extLst>
              <a:ext uri="{FF2B5EF4-FFF2-40B4-BE49-F238E27FC236}">
                <a16:creationId xmlns:a16="http://schemas.microsoft.com/office/drawing/2014/main" id="{600876C3-968E-4C50-A6C3-B7A776DAF2CD}"/>
              </a:ext>
            </a:extLst>
          </p:cNvPr>
          <p:cNvSpPr txBox="1">
            <a:spLocks noChangeArrowheads="1"/>
          </p:cNvSpPr>
          <p:nvPr/>
        </p:nvSpPr>
        <p:spPr bwMode="auto">
          <a:xfrm>
            <a:off x="576954" y="303756"/>
            <a:ext cx="8231239"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LA DICHIARAZIONE DI UTILIZZO</a:t>
            </a:r>
          </a:p>
        </p:txBody>
      </p:sp>
      <p:sp>
        <p:nvSpPr>
          <p:cNvPr id="11" name="CasellaDiTesto 8">
            <a:extLst>
              <a:ext uri="{FF2B5EF4-FFF2-40B4-BE49-F238E27FC236}">
                <a16:creationId xmlns:a16="http://schemas.microsoft.com/office/drawing/2014/main" id="{3281A1E3-4436-4994-8553-5CBF497534D3}"/>
              </a:ext>
            </a:extLst>
          </p:cNvPr>
          <p:cNvSpPr txBox="1">
            <a:spLocks noChangeArrowheads="1"/>
          </p:cNvSpPr>
          <p:nvPr/>
        </p:nvSpPr>
        <p:spPr bwMode="auto">
          <a:xfrm>
            <a:off x="2997432" y="-71796"/>
            <a:ext cx="3248395" cy="375552"/>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1400" dirty="0">
                <a:solidFill>
                  <a:srgbClr val="FF6600"/>
                </a:solidFill>
                <a:latin typeface="Arial" panose="020B0604020202020204" pitchFamily="34" charset="0"/>
                <a:cs typeface="Arial" panose="020B0604020202020204" pitchFamily="34" charset="0"/>
              </a:rPr>
              <a:t>CANTIERI DI PICCOLE DIMENSIONI</a:t>
            </a:r>
          </a:p>
        </p:txBody>
      </p:sp>
      <p:pic>
        <p:nvPicPr>
          <p:cNvPr id="12" name="Immagine 11">
            <a:extLst>
              <a:ext uri="{FF2B5EF4-FFF2-40B4-BE49-F238E27FC236}">
                <a16:creationId xmlns:a16="http://schemas.microsoft.com/office/drawing/2014/main" id="{CCDB80CD-CD9D-4E9E-AB4F-BF58A2F1CD80}"/>
              </a:ext>
            </a:extLst>
          </p:cNvPr>
          <p:cNvPicPr>
            <a:picLocks noChangeAspect="1"/>
          </p:cNvPicPr>
          <p:nvPr/>
        </p:nvPicPr>
        <p:blipFill>
          <a:blip r:embed="rId3"/>
          <a:stretch>
            <a:fillRect/>
          </a:stretch>
        </p:blipFill>
        <p:spPr>
          <a:xfrm>
            <a:off x="8169214" y="0"/>
            <a:ext cx="974785" cy="974785"/>
          </a:xfrm>
          <a:prstGeom prst="rect">
            <a:avLst/>
          </a:prstGeom>
        </p:spPr>
      </p:pic>
      <p:pic>
        <p:nvPicPr>
          <p:cNvPr id="14" name="Immagine 13">
            <a:extLst>
              <a:ext uri="{FF2B5EF4-FFF2-40B4-BE49-F238E27FC236}">
                <a16:creationId xmlns:a16="http://schemas.microsoft.com/office/drawing/2014/main" id="{5BA96343-D602-440D-AB31-B6979C266D5D}"/>
              </a:ext>
            </a:extLst>
          </p:cNvPr>
          <p:cNvPicPr>
            <a:picLocks noChangeAspect="1"/>
          </p:cNvPicPr>
          <p:nvPr/>
        </p:nvPicPr>
        <p:blipFill>
          <a:blip r:embed="rId4"/>
          <a:stretch>
            <a:fillRect/>
          </a:stretch>
        </p:blipFill>
        <p:spPr>
          <a:xfrm>
            <a:off x="132208" y="6304179"/>
            <a:ext cx="2940440" cy="508665"/>
          </a:xfrm>
          <a:prstGeom prst="rect">
            <a:avLst/>
          </a:prstGeom>
        </p:spPr>
      </p:pic>
      <p:pic>
        <p:nvPicPr>
          <p:cNvPr id="16" name="Immagine 15">
            <a:extLst>
              <a:ext uri="{FF2B5EF4-FFF2-40B4-BE49-F238E27FC236}">
                <a16:creationId xmlns:a16="http://schemas.microsoft.com/office/drawing/2014/main" id="{10AE1365-A1EF-4BEF-9997-91C1C79E59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7" name="Immagine 16">
            <a:extLst>
              <a:ext uri="{FF2B5EF4-FFF2-40B4-BE49-F238E27FC236}">
                <a16:creationId xmlns:a16="http://schemas.microsoft.com/office/drawing/2014/main" id="{D3531CE0-F34D-43DE-877A-B8EB66AC39E3}"/>
              </a:ext>
            </a:extLst>
          </p:cNvPr>
          <p:cNvPicPr>
            <a:picLocks noChangeAspect="1"/>
          </p:cNvPicPr>
          <p:nvPr/>
        </p:nvPicPr>
        <p:blipFill>
          <a:blip r:embed="rId6"/>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4110671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2475658C-A819-434D-B2F6-63B8A970816D}"/>
              </a:ext>
            </a:extLst>
          </p:cNvPr>
          <p:cNvPicPr>
            <a:picLocks noChangeAspect="1"/>
          </p:cNvPicPr>
          <p:nvPr/>
        </p:nvPicPr>
        <p:blipFill>
          <a:blip r:embed="rId2"/>
          <a:stretch>
            <a:fillRect/>
          </a:stretch>
        </p:blipFill>
        <p:spPr>
          <a:xfrm>
            <a:off x="287650" y="877368"/>
            <a:ext cx="4040919" cy="5129868"/>
          </a:xfrm>
          <a:prstGeom prst="rect">
            <a:avLst/>
          </a:prstGeom>
        </p:spPr>
      </p:pic>
      <p:pic>
        <p:nvPicPr>
          <p:cNvPr id="7" name="Immagine 6">
            <a:extLst>
              <a:ext uri="{FF2B5EF4-FFF2-40B4-BE49-F238E27FC236}">
                <a16:creationId xmlns:a16="http://schemas.microsoft.com/office/drawing/2014/main" id="{ACC83247-B8E5-49D8-AEA4-D332D06F66F7}"/>
              </a:ext>
            </a:extLst>
          </p:cNvPr>
          <p:cNvPicPr>
            <a:picLocks noChangeAspect="1"/>
          </p:cNvPicPr>
          <p:nvPr/>
        </p:nvPicPr>
        <p:blipFill>
          <a:blip r:embed="rId3"/>
          <a:stretch>
            <a:fillRect/>
          </a:stretch>
        </p:blipFill>
        <p:spPr>
          <a:xfrm>
            <a:off x="5028380" y="877368"/>
            <a:ext cx="3771171" cy="5063309"/>
          </a:xfrm>
          <a:prstGeom prst="rect">
            <a:avLst/>
          </a:prstGeom>
        </p:spPr>
      </p:pic>
      <p:sp>
        <p:nvSpPr>
          <p:cNvPr id="11" name="CasellaDiTesto 8">
            <a:extLst>
              <a:ext uri="{FF2B5EF4-FFF2-40B4-BE49-F238E27FC236}">
                <a16:creationId xmlns:a16="http://schemas.microsoft.com/office/drawing/2014/main" id="{6071D634-EA4E-433B-B022-70E2B5EA0FC3}"/>
              </a:ext>
            </a:extLst>
          </p:cNvPr>
          <p:cNvSpPr txBox="1">
            <a:spLocks noChangeArrowheads="1"/>
          </p:cNvSpPr>
          <p:nvPr/>
        </p:nvSpPr>
        <p:spPr bwMode="auto">
          <a:xfrm>
            <a:off x="576954" y="303756"/>
            <a:ext cx="8231239"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LA DICHIARAZIONE DI UTILIZZO</a:t>
            </a:r>
          </a:p>
        </p:txBody>
      </p:sp>
      <p:sp>
        <p:nvSpPr>
          <p:cNvPr id="12" name="CasellaDiTesto 8">
            <a:extLst>
              <a:ext uri="{FF2B5EF4-FFF2-40B4-BE49-F238E27FC236}">
                <a16:creationId xmlns:a16="http://schemas.microsoft.com/office/drawing/2014/main" id="{FD75C7A0-E522-4620-885C-60FA90DC665F}"/>
              </a:ext>
            </a:extLst>
          </p:cNvPr>
          <p:cNvSpPr txBox="1">
            <a:spLocks noChangeArrowheads="1"/>
          </p:cNvSpPr>
          <p:nvPr/>
        </p:nvSpPr>
        <p:spPr bwMode="auto">
          <a:xfrm>
            <a:off x="2997432" y="-71796"/>
            <a:ext cx="3248395" cy="375552"/>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1400" dirty="0">
                <a:solidFill>
                  <a:srgbClr val="FF6600"/>
                </a:solidFill>
                <a:latin typeface="Arial" panose="020B0604020202020204" pitchFamily="34" charset="0"/>
                <a:cs typeface="Arial" panose="020B0604020202020204" pitchFamily="34" charset="0"/>
              </a:rPr>
              <a:t>CANTIERI DI PICCOLE DIMENSIONI</a:t>
            </a:r>
          </a:p>
        </p:txBody>
      </p:sp>
      <p:pic>
        <p:nvPicPr>
          <p:cNvPr id="13" name="Immagine 12">
            <a:extLst>
              <a:ext uri="{FF2B5EF4-FFF2-40B4-BE49-F238E27FC236}">
                <a16:creationId xmlns:a16="http://schemas.microsoft.com/office/drawing/2014/main" id="{9ACC02BB-4603-42C7-ADEE-FD94A41D34CA}"/>
              </a:ext>
            </a:extLst>
          </p:cNvPr>
          <p:cNvPicPr>
            <a:picLocks noChangeAspect="1"/>
          </p:cNvPicPr>
          <p:nvPr/>
        </p:nvPicPr>
        <p:blipFill>
          <a:blip r:embed="rId4"/>
          <a:stretch>
            <a:fillRect/>
          </a:stretch>
        </p:blipFill>
        <p:spPr>
          <a:xfrm>
            <a:off x="8169214" y="0"/>
            <a:ext cx="974785" cy="974785"/>
          </a:xfrm>
          <a:prstGeom prst="rect">
            <a:avLst/>
          </a:prstGeom>
        </p:spPr>
      </p:pic>
      <p:pic>
        <p:nvPicPr>
          <p:cNvPr id="15" name="Immagine 14">
            <a:extLst>
              <a:ext uri="{FF2B5EF4-FFF2-40B4-BE49-F238E27FC236}">
                <a16:creationId xmlns:a16="http://schemas.microsoft.com/office/drawing/2014/main" id="{DE898981-2F8B-43A9-8F29-801B068ED266}"/>
              </a:ext>
            </a:extLst>
          </p:cNvPr>
          <p:cNvPicPr>
            <a:picLocks noChangeAspect="1"/>
          </p:cNvPicPr>
          <p:nvPr/>
        </p:nvPicPr>
        <p:blipFill>
          <a:blip r:embed="rId5"/>
          <a:stretch>
            <a:fillRect/>
          </a:stretch>
        </p:blipFill>
        <p:spPr>
          <a:xfrm>
            <a:off x="132208" y="6304179"/>
            <a:ext cx="2940440" cy="508665"/>
          </a:xfrm>
          <a:prstGeom prst="rect">
            <a:avLst/>
          </a:prstGeom>
        </p:spPr>
      </p:pic>
      <p:pic>
        <p:nvPicPr>
          <p:cNvPr id="10" name="Immagine 9">
            <a:extLst>
              <a:ext uri="{FF2B5EF4-FFF2-40B4-BE49-F238E27FC236}">
                <a16:creationId xmlns:a16="http://schemas.microsoft.com/office/drawing/2014/main" id="{B89D5368-87B6-4070-90C2-9F652B9F43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7" name="Immagine 16">
            <a:extLst>
              <a:ext uri="{FF2B5EF4-FFF2-40B4-BE49-F238E27FC236}">
                <a16:creationId xmlns:a16="http://schemas.microsoft.com/office/drawing/2014/main" id="{BBB6F294-2A5B-4BCD-9EA4-6DAB9A26E0BB}"/>
              </a:ext>
            </a:extLst>
          </p:cNvPr>
          <p:cNvPicPr>
            <a:picLocks noChangeAspect="1"/>
          </p:cNvPicPr>
          <p:nvPr/>
        </p:nvPicPr>
        <p:blipFill>
          <a:blip r:embed="rId7"/>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935150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929233" y="935943"/>
            <a:ext cx="7772400" cy="5758451"/>
          </a:xfrm>
          <a:prstGeom prst="rect">
            <a:avLst/>
          </a:prstGeom>
          <a:noFill/>
          <a:ln w="9525">
            <a:noFill/>
            <a:miter lim="800000"/>
            <a:headEnd/>
            <a:tailEnd/>
          </a:ln>
        </p:spPr>
        <p:txBody>
          <a:bodyPr/>
          <a:lstStyle/>
          <a:p>
            <a:pPr algn="just"/>
            <a:endParaRPr lang="it-IT" sz="2000" b="0" dirty="0">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923AFE87-8333-4407-9ECE-8C96FC0CB40D}"/>
              </a:ext>
            </a:extLst>
          </p:cNvPr>
          <p:cNvPicPr>
            <a:picLocks noChangeAspect="1"/>
          </p:cNvPicPr>
          <p:nvPr/>
        </p:nvPicPr>
        <p:blipFill>
          <a:blip r:embed="rId2"/>
          <a:stretch>
            <a:fillRect/>
          </a:stretch>
        </p:blipFill>
        <p:spPr>
          <a:xfrm>
            <a:off x="380943" y="798252"/>
            <a:ext cx="4191056" cy="5373149"/>
          </a:xfrm>
          <a:prstGeom prst="rect">
            <a:avLst/>
          </a:prstGeom>
        </p:spPr>
      </p:pic>
      <p:pic>
        <p:nvPicPr>
          <p:cNvPr id="10" name="Immagine 9">
            <a:extLst>
              <a:ext uri="{FF2B5EF4-FFF2-40B4-BE49-F238E27FC236}">
                <a16:creationId xmlns:a16="http://schemas.microsoft.com/office/drawing/2014/main" id="{8C63C122-DF46-47A0-9D50-9F9451632A45}"/>
              </a:ext>
            </a:extLst>
          </p:cNvPr>
          <p:cNvPicPr>
            <a:picLocks noChangeAspect="1"/>
          </p:cNvPicPr>
          <p:nvPr/>
        </p:nvPicPr>
        <p:blipFill>
          <a:blip r:embed="rId3"/>
          <a:stretch>
            <a:fillRect/>
          </a:stretch>
        </p:blipFill>
        <p:spPr>
          <a:xfrm>
            <a:off x="5117394" y="798252"/>
            <a:ext cx="3584239" cy="5205680"/>
          </a:xfrm>
          <a:prstGeom prst="rect">
            <a:avLst/>
          </a:prstGeom>
        </p:spPr>
      </p:pic>
      <p:sp>
        <p:nvSpPr>
          <p:cNvPr id="7" name="CasellaDiTesto 8">
            <a:extLst>
              <a:ext uri="{FF2B5EF4-FFF2-40B4-BE49-F238E27FC236}">
                <a16:creationId xmlns:a16="http://schemas.microsoft.com/office/drawing/2014/main" id="{A21D819E-F209-460D-A7A4-82AC2F8FD1D5}"/>
              </a:ext>
            </a:extLst>
          </p:cNvPr>
          <p:cNvSpPr txBox="1">
            <a:spLocks noChangeArrowheads="1"/>
          </p:cNvSpPr>
          <p:nvPr/>
        </p:nvSpPr>
        <p:spPr bwMode="auto">
          <a:xfrm>
            <a:off x="576954" y="303756"/>
            <a:ext cx="8231239"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LA DICHIARAZIONE DI UTILIZZO</a:t>
            </a:r>
          </a:p>
        </p:txBody>
      </p:sp>
      <p:sp>
        <p:nvSpPr>
          <p:cNvPr id="8" name="CasellaDiTesto 8">
            <a:extLst>
              <a:ext uri="{FF2B5EF4-FFF2-40B4-BE49-F238E27FC236}">
                <a16:creationId xmlns:a16="http://schemas.microsoft.com/office/drawing/2014/main" id="{AEEB0913-9E36-49E2-ABB0-FA3C0C795D94}"/>
              </a:ext>
            </a:extLst>
          </p:cNvPr>
          <p:cNvSpPr txBox="1">
            <a:spLocks noChangeArrowheads="1"/>
          </p:cNvSpPr>
          <p:nvPr/>
        </p:nvSpPr>
        <p:spPr bwMode="auto">
          <a:xfrm>
            <a:off x="2997432" y="-71796"/>
            <a:ext cx="3248395" cy="375552"/>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1400" dirty="0">
                <a:solidFill>
                  <a:srgbClr val="FF6600"/>
                </a:solidFill>
                <a:latin typeface="Arial" panose="020B0604020202020204" pitchFamily="34" charset="0"/>
                <a:cs typeface="Arial" panose="020B0604020202020204" pitchFamily="34" charset="0"/>
              </a:rPr>
              <a:t>CANTIERI DI PICCOLE DIMENSIONI</a:t>
            </a:r>
          </a:p>
        </p:txBody>
      </p:sp>
      <p:pic>
        <p:nvPicPr>
          <p:cNvPr id="12" name="Immagine 11">
            <a:extLst>
              <a:ext uri="{FF2B5EF4-FFF2-40B4-BE49-F238E27FC236}">
                <a16:creationId xmlns:a16="http://schemas.microsoft.com/office/drawing/2014/main" id="{A91B2A1E-B309-4404-9D7C-24E222D79D90}"/>
              </a:ext>
            </a:extLst>
          </p:cNvPr>
          <p:cNvPicPr>
            <a:picLocks noChangeAspect="1"/>
          </p:cNvPicPr>
          <p:nvPr/>
        </p:nvPicPr>
        <p:blipFill>
          <a:blip r:embed="rId4"/>
          <a:stretch>
            <a:fillRect/>
          </a:stretch>
        </p:blipFill>
        <p:spPr>
          <a:xfrm>
            <a:off x="8169214" y="0"/>
            <a:ext cx="974785" cy="974785"/>
          </a:xfrm>
          <a:prstGeom prst="rect">
            <a:avLst/>
          </a:prstGeom>
        </p:spPr>
      </p:pic>
      <p:pic>
        <p:nvPicPr>
          <p:cNvPr id="15" name="Immagine 14">
            <a:extLst>
              <a:ext uri="{FF2B5EF4-FFF2-40B4-BE49-F238E27FC236}">
                <a16:creationId xmlns:a16="http://schemas.microsoft.com/office/drawing/2014/main" id="{03C61E5E-E036-4989-AF69-391AA4AA30D5}"/>
              </a:ext>
            </a:extLst>
          </p:cNvPr>
          <p:cNvPicPr>
            <a:picLocks noChangeAspect="1"/>
          </p:cNvPicPr>
          <p:nvPr/>
        </p:nvPicPr>
        <p:blipFill>
          <a:blip r:embed="rId5"/>
          <a:stretch>
            <a:fillRect/>
          </a:stretch>
        </p:blipFill>
        <p:spPr>
          <a:xfrm>
            <a:off x="132208" y="6304179"/>
            <a:ext cx="2940440" cy="508665"/>
          </a:xfrm>
          <a:prstGeom prst="rect">
            <a:avLst/>
          </a:prstGeom>
        </p:spPr>
      </p:pic>
      <p:pic>
        <p:nvPicPr>
          <p:cNvPr id="11" name="Immagine 10">
            <a:extLst>
              <a:ext uri="{FF2B5EF4-FFF2-40B4-BE49-F238E27FC236}">
                <a16:creationId xmlns:a16="http://schemas.microsoft.com/office/drawing/2014/main" id="{171E13F0-1601-4364-9907-C79A7C63F7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3" name="Immagine 12">
            <a:extLst>
              <a:ext uri="{FF2B5EF4-FFF2-40B4-BE49-F238E27FC236}">
                <a16:creationId xmlns:a16="http://schemas.microsoft.com/office/drawing/2014/main" id="{37A2F629-E21E-4594-A082-BEADD6315523}"/>
              </a:ext>
            </a:extLst>
          </p:cNvPr>
          <p:cNvPicPr>
            <a:picLocks noChangeAspect="1"/>
          </p:cNvPicPr>
          <p:nvPr/>
        </p:nvPicPr>
        <p:blipFill>
          <a:blip r:embed="rId7"/>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3245648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2346E04B-2844-4F60-B725-70E90E587E8C}"/>
              </a:ext>
            </a:extLst>
          </p:cNvPr>
          <p:cNvPicPr>
            <a:picLocks noChangeAspect="1"/>
          </p:cNvPicPr>
          <p:nvPr/>
        </p:nvPicPr>
        <p:blipFill rotWithShape="1">
          <a:blip r:embed="rId2"/>
          <a:srcRect l="3582" t="83415"/>
          <a:stretch/>
        </p:blipFill>
        <p:spPr>
          <a:xfrm>
            <a:off x="831812" y="961946"/>
            <a:ext cx="7184396" cy="1681257"/>
          </a:xfrm>
          <a:prstGeom prst="rect">
            <a:avLst/>
          </a:prstGeom>
          <a:ln>
            <a:solidFill>
              <a:srgbClr val="FF0000"/>
            </a:solidFill>
          </a:ln>
        </p:spPr>
      </p:pic>
      <p:sp>
        <p:nvSpPr>
          <p:cNvPr id="6" name="Rettangolo 5">
            <a:extLst>
              <a:ext uri="{FF2B5EF4-FFF2-40B4-BE49-F238E27FC236}">
                <a16:creationId xmlns:a16="http://schemas.microsoft.com/office/drawing/2014/main" id="{0AC6E0A2-E2FD-43D4-ABF4-933FDBF330B4}"/>
              </a:ext>
            </a:extLst>
          </p:cNvPr>
          <p:cNvSpPr/>
          <p:nvPr/>
        </p:nvSpPr>
        <p:spPr>
          <a:xfrm>
            <a:off x="849387" y="2794703"/>
            <a:ext cx="6922696" cy="307777"/>
          </a:xfrm>
          <a:prstGeom prst="rect">
            <a:avLst/>
          </a:prstGeom>
        </p:spPr>
        <p:txBody>
          <a:bodyPr wrap="square">
            <a:spAutoFit/>
          </a:bodyPr>
          <a:lstStyle/>
          <a:p>
            <a:pPr algn="just"/>
            <a:r>
              <a:rPr lang="it-IT" sz="1400" dirty="0">
                <a:solidFill>
                  <a:srgbClr val="000000"/>
                </a:solidFill>
                <a:latin typeface="Arial" panose="020B0604020202020204" pitchFamily="34" charset="0"/>
                <a:cs typeface="Arial" panose="020B0604020202020204" pitchFamily="34" charset="0"/>
              </a:rPr>
              <a:t>Art. 4. Criteri per qualificare le terre e rocce da scavo come sottoprodotti</a:t>
            </a:r>
            <a:endParaRPr lang="it-IT" sz="1400" dirty="0">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E0A8564D-22D3-4064-8937-DABA49EE55C7}"/>
              </a:ext>
            </a:extLst>
          </p:cNvPr>
          <p:cNvSpPr/>
          <p:nvPr/>
        </p:nvSpPr>
        <p:spPr>
          <a:xfrm>
            <a:off x="831812" y="3074568"/>
            <a:ext cx="7095863" cy="738664"/>
          </a:xfrm>
          <a:prstGeom prst="rect">
            <a:avLst/>
          </a:prstGeom>
        </p:spPr>
        <p:txBody>
          <a:bodyPr wrap="square">
            <a:spAutoFit/>
          </a:bodyPr>
          <a:lstStyle/>
          <a:p>
            <a:pPr algn="just"/>
            <a:r>
              <a:rPr lang="it-IT" sz="1400" b="0" dirty="0">
                <a:solidFill>
                  <a:srgbClr val="000000"/>
                </a:solidFill>
                <a:latin typeface="Arial" panose="020B0604020202020204" pitchFamily="34" charset="0"/>
                <a:cs typeface="Arial" panose="020B0604020202020204" pitchFamily="34" charset="0"/>
              </a:rPr>
              <a:t>Capo 2 lettera d) soddisfano i requisiti di qualità ambientale espressamente previsti dal Capo II o dal Capo III o dal Capo IV del presente regolamento, per le modalità di utilizzo specifico di cui alla lettera b).</a:t>
            </a:r>
            <a:endParaRPr lang="it-IT" sz="1400" dirty="0">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865EC175-4BAB-4084-B5E3-08FC3C18339F}"/>
              </a:ext>
            </a:extLst>
          </p:cNvPr>
          <p:cNvSpPr/>
          <p:nvPr/>
        </p:nvSpPr>
        <p:spPr>
          <a:xfrm>
            <a:off x="831812" y="4174980"/>
            <a:ext cx="6922696" cy="523220"/>
          </a:xfrm>
          <a:prstGeom prst="rect">
            <a:avLst/>
          </a:prstGeom>
        </p:spPr>
        <p:txBody>
          <a:bodyPr wrap="square">
            <a:spAutoFit/>
          </a:bodyPr>
          <a:lstStyle/>
          <a:p>
            <a:r>
              <a:rPr lang="it-IT" sz="1400" dirty="0">
                <a:solidFill>
                  <a:srgbClr val="000000"/>
                </a:solidFill>
                <a:latin typeface="Arial" panose="020B0604020202020204" pitchFamily="34" charset="0"/>
                <a:cs typeface="Arial" panose="020B0604020202020204" pitchFamily="34" charset="0"/>
              </a:rPr>
              <a:t>Capo III - Terre e rocce da scavo prodotte in cantieri di piccole dimensioni</a:t>
            </a:r>
            <a:endParaRPr lang="it-IT" sz="1400" b="0" dirty="0">
              <a:solidFill>
                <a:srgbClr val="000000"/>
              </a:solidFill>
              <a:latin typeface="Arial" panose="020B0604020202020204" pitchFamily="34" charset="0"/>
              <a:cs typeface="Arial" panose="020B0604020202020204" pitchFamily="34" charset="0"/>
            </a:endParaRPr>
          </a:p>
          <a:p>
            <a:r>
              <a:rPr lang="it-IT" sz="1400" dirty="0">
                <a:solidFill>
                  <a:srgbClr val="000000"/>
                </a:solidFill>
                <a:latin typeface="Arial" panose="020B0604020202020204" pitchFamily="34" charset="0"/>
                <a:cs typeface="Arial" panose="020B0604020202020204" pitchFamily="34" charset="0"/>
              </a:rPr>
              <a:t>Art. 20. Ambito di applicazione</a:t>
            </a:r>
            <a:endParaRPr lang="it-IT" sz="1400" b="0" dirty="0">
              <a:solidFill>
                <a:srgbClr val="000000"/>
              </a:solidFill>
              <a:latin typeface="Arial" panose="020B0604020202020204" pitchFamily="34" charset="0"/>
              <a:cs typeface="Arial" panose="020B0604020202020204" pitchFamily="34" charset="0"/>
            </a:endParaRPr>
          </a:p>
        </p:txBody>
      </p:sp>
      <p:sp>
        <p:nvSpPr>
          <p:cNvPr id="9" name="Rettangolo 8">
            <a:extLst>
              <a:ext uri="{FF2B5EF4-FFF2-40B4-BE49-F238E27FC236}">
                <a16:creationId xmlns:a16="http://schemas.microsoft.com/office/drawing/2014/main" id="{1A381CD5-6840-499A-BAD7-536B2AFF2292}"/>
              </a:ext>
            </a:extLst>
          </p:cNvPr>
          <p:cNvSpPr/>
          <p:nvPr/>
        </p:nvSpPr>
        <p:spPr>
          <a:xfrm>
            <a:off x="831812" y="4662666"/>
            <a:ext cx="7095863" cy="1169551"/>
          </a:xfrm>
          <a:prstGeom prst="rect">
            <a:avLst/>
          </a:prstGeom>
        </p:spPr>
        <p:txBody>
          <a:bodyPr wrap="square">
            <a:spAutoFit/>
          </a:bodyPr>
          <a:lstStyle/>
          <a:p>
            <a:pPr algn="just"/>
            <a:r>
              <a:rPr lang="it-IT" sz="1400" b="0" dirty="0">
                <a:solidFill>
                  <a:srgbClr val="000000"/>
                </a:solidFill>
                <a:latin typeface="Arial" panose="020B0604020202020204" pitchFamily="34" charset="0"/>
                <a:cs typeface="Arial" panose="020B0604020202020204" pitchFamily="34" charset="0"/>
              </a:rPr>
              <a:t>1.Le disposizioni del presente Capo si applicano alle terre e rocce da scavo (…) se, con riferimento ai requisiti ambientali di cui all'articolo 4, il produttore </a:t>
            </a:r>
            <a:r>
              <a:rPr lang="it-IT" sz="1400" b="0" dirty="0">
                <a:solidFill>
                  <a:srgbClr val="FF0000"/>
                </a:solidFill>
                <a:latin typeface="Arial" panose="020B0604020202020204" pitchFamily="34" charset="0"/>
                <a:cs typeface="Arial" panose="020B0604020202020204" pitchFamily="34" charset="0"/>
              </a:rPr>
              <a:t>dimostra</a:t>
            </a:r>
            <a:r>
              <a:rPr lang="it-IT" sz="1400" b="0" dirty="0">
                <a:solidFill>
                  <a:srgbClr val="000000"/>
                </a:solidFill>
                <a:latin typeface="Arial" panose="020B0604020202020204" pitchFamily="34" charset="0"/>
                <a:cs typeface="Arial" panose="020B0604020202020204" pitchFamily="34" charset="0"/>
              </a:rPr>
              <a:t>, (…), che non siano superati i valori delle concentrazioni soglia di contaminazione di cui alle colonne A e B, (…), e </a:t>
            </a:r>
            <a:r>
              <a:rPr lang="it-IT" sz="1400" b="0" dirty="0">
                <a:solidFill>
                  <a:srgbClr val="FF0000"/>
                </a:solidFill>
                <a:latin typeface="Arial" panose="020B0604020202020204" pitchFamily="34" charset="0"/>
                <a:cs typeface="Arial" panose="020B0604020202020204" pitchFamily="34" charset="0"/>
              </a:rPr>
              <a:t>che le terre e rocce da scavo non costituiscono fonte diretta o indiretta di contaminazione per le acque sotterranee</a:t>
            </a:r>
            <a:r>
              <a:rPr lang="it-IT" sz="1400" b="0" dirty="0">
                <a:solidFill>
                  <a:srgbClr val="000000"/>
                </a:solidFill>
                <a:latin typeface="Arial" panose="020B0604020202020204" pitchFamily="34" charset="0"/>
                <a:cs typeface="Arial" panose="020B0604020202020204" pitchFamily="34" charset="0"/>
              </a:rPr>
              <a:t>, fatti salvi i valori di fondo naturale.</a:t>
            </a:r>
            <a:endParaRPr lang="it-IT" sz="1400" dirty="0">
              <a:latin typeface="Arial" panose="020B0604020202020204" pitchFamily="34" charset="0"/>
              <a:cs typeface="Arial" panose="020B0604020202020204" pitchFamily="34" charset="0"/>
            </a:endParaRPr>
          </a:p>
        </p:txBody>
      </p:sp>
      <p:sp>
        <p:nvSpPr>
          <p:cNvPr id="10" name="Ovale 9">
            <a:extLst>
              <a:ext uri="{FF2B5EF4-FFF2-40B4-BE49-F238E27FC236}">
                <a16:creationId xmlns:a16="http://schemas.microsoft.com/office/drawing/2014/main" id="{D3D0C1C4-CC82-4509-8A8A-F67930910DEF}"/>
              </a:ext>
            </a:extLst>
          </p:cNvPr>
          <p:cNvSpPr/>
          <p:nvPr/>
        </p:nvSpPr>
        <p:spPr bwMode="auto">
          <a:xfrm>
            <a:off x="1915064" y="3307158"/>
            <a:ext cx="759126" cy="279100"/>
          </a:xfrm>
          <a:prstGeom prst="ellipse">
            <a:avLst/>
          </a:prstGeom>
          <a:noFill/>
          <a:ln w="28575" cap="flat" cmpd="sng" algn="ctr">
            <a:solidFill>
              <a:srgbClr val="FF0000">
                <a:alpha val="95000"/>
              </a:srgb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
                <a:schemeClr val="tx1"/>
              </a:buClr>
              <a:buSzTx/>
              <a:buFontTx/>
              <a:buChar char="•"/>
              <a:tabLst/>
            </a:pPr>
            <a:endParaRPr kumimoji="0" lang="it-IT" sz="1600" b="1" i="0" u="none" strike="noStrike" cap="none" normalizeH="0" baseline="0">
              <a:ln>
                <a:noFill/>
              </a:ln>
              <a:solidFill>
                <a:schemeClr val="tx1"/>
              </a:solidFill>
              <a:effectLst/>
              <a:latin typeface="Times New Roman" pitchFamily="18" charset="0"/>
              <a:cs typeface="Arial" charset="0"/>
            </a:endParaRPr>
          </a:p>
        </p:txBody>
      </p:sp>
      <p:sp>
        <p:nvSpPr>
          <p:cNvPr id="11" name="CasellaDiTesto 8">
            <a:extLst>
              <a:ext uri="{FF2B5EF4-FFF2-40B4-BE49-F238E27FC236}">
                <a16:creationId xmlns:a16="http://schemas.microsoft.com/office/drawing/2014/main" id="{E1E19818-FE50-4DCB-8601-DA0E967C4E56}"/>
              </a:ext>
            </a:extLst>
          </p:cNvPr>
          <p:cNvSpPr txBox="1">
            <a:spLocks noChangeArrowheads="1"/>
          </p:cNvSpPr>
          <p:nvPr/>
        </p:nvSpPr>
        <p:spPr bwMode="auto">
          <a:xfrm>
            <a:off x="576954" y="303756"/>
            <a:ext cx="8231239"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LA DICHIARAZIONE DI UTILIZZO</a:t>
            </a:r>
          </a:p>
        </p:txBody>
      </p:sp>
      <p:sp>
        <p:nvSpPr>
          <p:cNvPr id="14" name="CasellaDiTesto 8">
            <a:extLst>
              <a:ext uri="{FF2B5EF4-FFF2-40B4-BE49-F238E27FC236}">
                <a16:creationId xmlns:a16="http://schemas.microsoft.com/office/drawing/2014/main" id="{C388A955-6673-44D2-A696-1D77F7520C3B}"/>
              </a:ext>
            </a:extLst>
          </p:cNvPr>
          <p:cNvSpPr txBox="1">
            <a:spLocks noChangeArrowheads="1"/>
          </p:cNvSpPr>
          <p:nvPr/>
        </p:nvSpPr>
        <p:spPr bwMode="auto">
          <a:xfrm>
            <a:off x="2997432" y="-71796"/>
            <a:ext cx="3248395" cy="375552"/>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1400" dirty="0">
                <a:solidFill>
                  <a:srgbClr val="FF6600"/>
                </a:solidFill>
                <a:latin typeface="Arial" panose="020B0604020202020204" pitchFamily="34" charset="0"/>
                <a:cs typeface="Arial" panose="020B0604020202020204" pitchFamily="34" charset="0"/>
              </a:rPr>
              <a:t>CANTIERI DI PICCOLE DIMENSIONI</a:t>
            </a:r>
          </a:p>
        </p:txBody>
      </p:sp>
      <p:pic>
        <p:nvPicPr>
          <p:cNvPr id="15" name="Immagine 14">
            <a:extLst>
              <a:ext uri="{FF2B5EF4-FFF2-40B4-BE49-F238E27FC236}">
                <a16:creationId xmlns:a16="http://schemas.microsoft.com/office/drawing/2014/main" id="{6E9C948B-B2E9-493E-827F-E3B6BE722A8D}"/>
              </a:ext>
            </a:extLst>
          </p:cNvPr>
          <p:cNvPicPr>
            <a:picLocks noChangeAspect="1"/>
          </p:cNvPicPr>
          <p:nvPr/>
        </p:nvPicPr>
        <p:blipFill>
          <a:blip r:embed="rId3"/>
          <a:stretch>
            <a:fillRect/>
          </a:stretch>
        </p:blipFill>
        <p:spPr>
          <a:xfrm>
            <a:off x="8169214" y="0"/>
            <a:ext cx="974785" cy="974785"/>
          </a:xfrm>
          <a:prstGeom prst="rect">
            <a:avLst/>
          </a:prstGeom>
        </p:spPr>
      </p:pic>
      <p:pic>
        <p:nvPicPr>
          <p:cNvPr id="17" name="Immagine 16">
            <a:extLst>
              <a:ext uri="{FF2B5EF4-FFF2-40B4-BE49-F238E27FC236}">
                <a16:creationId xmlns:a16="http://schemas.microsoft.com/office/drawing/2014/main" id="{BAD987BE-77E4-466F-8EB3-367601668482}"/>
              </a:ext>
            </a:extLst>
          </p:cNvPr>
          <p:cNvPicPr>
            <a:picLocks noChangeAspect="1"/>
          </p:cNvPicPr>
          <p:nvPr/>
        </p:nvPicPr>
        <p:blipFill>
          <a:blip r:embed="rId4"/>
          <a:stretch>
            <a:fillRect/>
          </a:stretch>
        </p:blipFill>
        <p:spPr>
          <a:xfrm>
            <a:off x="132208" y="6304179"/>
            <a:ext cx="2940440" cy="508665"/>
          </a:xfrm>
          <a:prstGeom prst="rect">
            <a:avLst/>
          </a:prstGeom>
        </p:spPr>
      </p:pic>
      <p:sp>
        <p:nvSpPr>
          <p:cNvPr id="19" name="Ovale 18">
            <a:extLst>
              <a:ext uri="{FF2B5EF4-FFF2-40B4-BE49-F238E27FC236}">
                <a16:creationId xmlns:a16="http://schemas.microsoft.com/office/drawing/2014/main" id="{E9FB3283-A97C-4AD4-ADF3-2E3C3FB29599}"/>
              </a:ext>
            </a:extLst>
          </p:cNvPr>
          <p:cNvSpPr/>
          <p:nvPr/>
        </p:nvSpPr>
        <p:spPr bwMode="auto">
          <a:xfrm>
            <a:off x="7138844" y="2068753"/>
            <a:ext cx="877364" cy="279100"/>
          </a:xfrm>
          <a:prstGeom prst="ellipse">
            <a:avLst/>
          </a:prstGeom>
          <a:noFill/>
          <a:ln w="28575" cap="flat" cmpd="sng" algn="ctr">
            <a:solidFill>
              <a:srgbClr val="FF0000">
                <a:alpha val="95000"/>
              </a:srgb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
                <a:schemeClr val="tx1"/>
              </a:buClr>
              <a:buSzTx/>
              <a:buFontTx/>
              <a:buChar char="•"/>
              <a:tabLst/>
            </a:pPr>
            <a:endParaRPr kumimoji="0" lang="it-IT" sz="1600" b="1" i="0" u="none" strike="noStrike" cap="none" normalizeH="0" baseline="0">
              <a:ln>
                <a:noFill/>
              </a:ln>
              <a:solidFill>
                <a:schemeClr val="tx1"/>
              </a:solidFill>
              <a:effectLst/>
              <a:latin typeface="Times New Roman" pitchFamily="18" charset="0"/>
              <a:cs typeface="Arial" charset="0"/>
            </a:endParaRPr>
          </a:p>
        </p:txBody>
      </p:sp>
      <p:pic>
        <p:nvPicPr>
          <p:cNvPr id="20" name="Immagine 19">
            <a:extLst>
              <a:ext uri="{FF2B5EF4-FFF2-40B4-BE49-F238E27FC236}">
                <a16:creationId xmlns:a16="http://schemas.microsoft.com/office/drawing/2014/main" id="{840383F1-FF28-4005-A34A-2EA719D3B1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21" name="Immagine 20">
            <a:extLst>
              <a:ext uri="{FF2B5EF4-FFF2-40B4-BE49-F238E27FC236}">
                <a16:creationId xmlns:a16="http://schemas.microsoft.com/office/drawing/2014/main" id="{AE5F18A5-881D-4422-A533-2EB1F65FEC03}"/>
              </a:ext>
            </a:extLst>
          </p:cNvPr>
          <p:cNvPicPr>
            <a:picLocks noChangeAspect="1"/>
          </p:cNvPicPr>
          <p:nvPr/>
        </p:nvPicPr>
        <p:blipFill>
          <a:blip r:embed="rId6"/>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3382711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FC5571DE-84C1-44A4-A97F-48FA1A071690}"/>
              </a:ext>
            </a:extLst>
          </p:cNvPr>
          <p:cNvPicPr>
            <a:picLocks noChangeAspect="1"/>
          </p:cNvPicPr>
          <p:nvPr/>
        </p:nvPicPr>
        <p:blipFill>
          <a:blip r:embed="rId2"/>
          <a:stretch>
            <a:fillRect/>
          </a:stretch>
        </p:blipFill>
        <p:spPr>
          <a:xfrm>
            <a:off x="1298677" y="1276815"/>
            <a:ext cx="6546645" cy="2152185"/>
          </a:xfrm>
          <a:prstGeom prst="rect">
            <a:avLst/>
          </a:prstGeom>
          <a:ln>
            <a:solidFill>
              <a:srgbClr val="FF0000"/>
            </a:solidFill>
          </a:ln>
        </p:spPr>
      </p:pic>
      <p:pic>
        <p:nvPicPr>
          <p:cNvPr id="7" name="Immagine 6">
            <a:extLst>
              <a:ext uri="{FF2B5EF4-FFF2-40B4-BE49-F238E27FC236}">
                <a16:creationId xmlns:a16="http://schemas.microsoft.com/office/drawing/2014/main" id="{72C84DA5-245A-4EB4-805D-50436CF53DEC}"/>
              </a:ext>
            </a:extLst>
          </p:cNvPr>
          <p:cNvPicPr>
            <a:picLocks noChangeAspect="1"/>
          </p:cNvPicPr>
          <p:nvPr/>
        </p:nvPicPr>
        <p:blipFill>
          <a:blip r:embed="rId3"/>
          <a:stretch>
            <a:fillRect/>
          </a:stretch>
        </p:blipFill>
        <p:spPr>
          <a:xfrm>
            <a:off x="2847974" y="3621136"/>
            <a:ext cx="3448050" cy="2300288"/>
          </a:xfrm>
          <a:prstGeom prst="ellipse">
            <a:avLst/>
          </a:prstGeom>
          <a:ln>
            <a:noFill/>
          </a:ln>
          <a:effectLst>
            <a:softEdge rad="112500"/>
          </a:effectLst>
        </p:spPr>
      </p:pic>
      <p:sp>
        <p:nvSpPr>
          <p:cNvPr id="10" name="CasellaDiTesto 8">
            <a:extLst>
              <a:ext uri="{FF2B5EF4-FFF2-40B4-BE49-F238E27FC236}">
                <a16:creationId xmlns:a16="http://schemas.microsoft.com/office/drawing/2014/main" id="{75F06EEE-C7E7-4B23-8B37-B204E1B9F900}"/>
              </a:ext>
            </a:extLst>
          </p:cNvPr>
          <p:cNvSpPr txBox="1">
            <a:spLocks noChangeArrowheads="1"/>
          </p:cNvSpPr>
          <p:nvPr/>
        </p:nvSpPr>
        <p:spPr bwMode="auto">
          <a:xfrm>
            <a:off x="576954" y="303756"/>
            <a:ext cx="8231239"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LA DICHIARAZIONE DI UTILIZZO</a:t>
            </a:r>
          </a:p>
        </p:txBody>
      </p:sp>
      <p:sp>
        <p:nvSpPr>
          <p:cNvPr id="11" name="CasellaDiTesto 8">
            <a:extLst>
              <a:ext uri="{FF2B5EF4-FFF2-40B4-BE49-F238E27FC236}">
                <a16:creationId xmlns:a16="http://schemas.microsoft.com/office/drawing/2014/main" id="{FE61D8DF-6C67-4F9E-BC7F-A6139BEC841B}"/>
              </a:ext>
            </a:extLst>
          </p:cNvPr>
          <p:cNvSpPr txBox="1">
            <a:spLocks noChangeArrowheads="1"/>
          </p:cNvSpPr>
          <p:nvPr/>
        </p:nvSpPr>
        <p:spPr bwMode="auto">
          <a:xfrm>
            <a:off x="2997432" y="-71796"/>
            <a:ext cx="3248395" cy="375552"/>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1400" dirty="0">
                <a:solidFill>
                  <a:srgbClr val="FF6600"/>
                </a:solidFill>
                <a:latin typeface="Arial" panose="020B0604020202020204" pitchFamily="34" charset="0"/>
                <a:cs typeface="Arial" panose="020B0604020202020204" pitchFamily="34" charset="0"/>
              </a:rPr>
              <a:t>CANTIERI DI PICCOLE DIMENSIONI</a:t>
            </a:r>
          </a:p>
        </p:txBody>
      </p:sp>
      <p:pic>
        <p:nvPicPr>
          <p:cNvPr id="12" name="Immagine 11">
            <a:extLst>
              <a:ext uri="{FF2B5EF4-FFF2-40B4-BE49-F238E27FC236}">
                <a16:creationId xmlns:a16="http://schemas.microsoft.com/office/drawing/2014/main" id="{BE497992-87E6-49DE-AE91-9A8176108B5E}"/>
              </a:ext>
            </a:extLst>
          </p:cNvPr>
          <p:cNvPicPr>
            <a:picLocks noChangeAspect="1"/>
          </p:cNvPicPr>
          <p:nvPr/>
        </p:nvPicPr>
        <p:blipFill>
          <a:blip r:embed="rId4"/>
          <a:stretch>
            <a:fillRect/>
          </a:stretch>
        </p:blipFill>
        <p:spPr>
          <a:xfrm>
            <a:off x="8169214" y="0"/>
            <a:ext cx="974785" cy="974785"/>
          </a:xfrm>
          <a:prstGeom prst="rect">
            <a:avLst/>
          </a:prstGeom>
        </p:spPr>
      </p:pic>
      <p:pic>
        <p:nvPicPr>
          <p:cNvPr id="14" name="Immagine 13">
            <a:extLst>
              <a:ext uri="{FF2B5EF4-FFF2-40B4-BE49-F238E27FC236}">
                <a16:creationId xmlns:a16="http://schemas.microsoft.com/office/drawing/2014/main" id="{44BF00B5-8EBD-4E0D-8542-F4172BBC0A74}"/>
              </a:ext>
            </a:extLst>
          </p:cNvPr>
          <p:cNvPicPr>
            <a:picLocks noChangeAspect="1"/>
          </p:cNvPicPr>
          <p:nvPr/>
        </p:nvPicPr>
        <p:blipFill>
          <a:blip r:embed="rId5"/>
          <a:stretch>
            <a:fillRect/>
          </a:stretch>
        </p:blipFill>
        <p:spPr>
          <a:xfrm>
            <a:off x="132208" y="6304179"/>
            <a:ext cx="2940440" cy="508665"/>
          </a:xfrm>
          <a:prstGeom prst="rect">
            <a:avLst/>
          </a:prstGeom>
        </p:spPr>
      </p:pic>
      <p:pic>
        <p:nvPicPr>
          <p:cNvPr id="16" name="Immagine 15">
            <a:extLst>
              <a:ext uri="{FF2B5EF4-FFF2-40B4-BE49-F238E27FC236}">
                <a16:creationId xmlns:a16="http://schemas.microsoft.com/office/drawing/2014/main" id="{E7682342-55AC-48BF-9CA7-50E259570B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7" name="Immagine 16">
            <a:extLst>
              <a:ext uri="{FF2B5EF4-FFF2-40B4-BE49-F238E27FC236}">
                <a16:creationId xmlns:a16="http://schemas.microsoft.com/office/drawing/2014/main" id="{25E385EE-7F78-404E-A4E1-98A7EE1F7EF2}"/>
              </a:ext>
            </a:extLst>
          </p:cNvPr>
          <p:cNvPicPr>
            <a:picLocks noChangeAspect="1"/>
          </p:cNvPicPr>
          <p:nvPr/>
        </p:nvPicPr>
        <p:blipFill>
          <a:blip r:embed="rId7"/>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3958556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380355" y="1176304"/>
            <a:ext cx="8383289" cy="4940536"/>
          </a:xfrm>
          <a:prstGeom prst="rect">
            <a:avLst/>
          </a:prstGeom>
          <a:noFill/>
          <a:ln w="9525">
            <a:noFill/>
            <a:miter lim="800000"/>
            <a:headEnd/>
            <a:tailEnd/>
          </a:ln>
        </p:spPr>
        <p:txBody>
          <a:bodyPr/>
          <a:lstStyle/>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In presenza di circostanze "sopravvenute, impreviste o imprevedibili", i </a:t>
            </a:r>
            <a:r>
              <a:rPr lang="it-IT" sz="1800" dirty="0">
                <a:solidFill>
                  <a:srgbClr val="FF6600"/>
                </a:solidFill>
                <a:latin typeface="Arial" panose="020B0604020202020204" pitchFamily="34" charset="0"/>
                <a:cs typeface="Arial" panose="020B0604020202020204" pitchFamily="34" charset="0"/>
              </a:rPr>
              <a:t>tempi</a:t>
            </a:r>
            <a:r>
              <a:rPr lang="it-IT" sz="1800" b="0" dirty="0">
                <a:latin typeface="Arial" panose="020B0604020202020204" pitchFamily="34" charset="0"/>
                <a:cs typeface="Arial" panose="020B0604020202020204" pitchFamily="34" charset="0"/>
              </a:rPr>
              <a:t> previsti per l'utilizzo possono essere prorogati, </a:t>
            </a:r>
            <a:r>
              <a:rPr lang="it-IT" sz="1800" b="0" u="sng" dirty="0">
                <a:solidFill>
                  <a:srgbClr val="FF6600"/>
                </a:solidFill>
                <a:latin typeface="Arial" panose="020B0604020202020204" pitchFamily="34" charset="0"/>
                <a:cs typeface="Arial" panose="020B0604020202020204" pitchFamily="34" charset="0"/>
              </a:rPr>
              <a:t>una sola volta </a:t>
            </a:r>
            <a:r>
              <a:rPr lang="it-IT" sz="1800" b="0" dirty="0">
                <a:latin typeface="Arial" panose="020B0604020202020204" pitchFamily="34" charset="0"/>
                <a:cs typeface="Arial" panose="020B0604020202020204" pitchFamily="34" charset="0"/>
              </a:rPr>
              <a:t>e per la durata massima di </a:t>
            </a:r>
            <a:r>
              <a:rPr lang="it-IT" sz="1800" b="0" u="sng" dirty="0">
                <a:solidFill>
                  <a:srgbClr val="FF6600"/>
                </a:solidFill>
                <a:latin typeface="Arial" panose="020B0604020202020204" pitchFamily="34" charset="0"/>
                <a:cs typeface="Arial" panose="020B0604020202020204" pitchFamily="34" charset="0"/>
              </a:rPr>
              <a:t>sei mesi</a:t>
            </a:r>
            <a:r>
              <a:rPr lang="it-IT" sz="1800" b="0" dirty="0">
                <a:latin typeface="Arial" panose="020B0604020202020204" pitchFamily="34" charset="0"/>
                <a:cs typeface="Arial" panose="020B0604020202020204" pitchFamily="34" charset="0"/>
              </a:rPr>
              <a:t>.</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Le ipotesi di "</a:t>
            </a:r>
            <a:r>
              <a:rPr lang="it-IT" sz="1800" dirty="0">
                <a:solidFill>
                  <a:srgbClr val="FF6600"/>
                </a:solidFill>
                <a:latin typeface="Arial" panose="020B0604020202020204" pitchFamily="34" charset="0"/>
                <a:cs typeface="Arial" panose="020B0604020202020204" pitchFamily="34" charset="0"/>
              </a:rPr>
              <a:t>modifica sostanziale</a:t>
            </a:r>
            <a:r>
              <a:rPr lang="it-IT" sz="1800" b="0" dirty="0">
                <a:latin typeface="Arial" panose="020B0604020202020204" pitchFamily="34" charset="0"/>
                <a:cs typeface="Arial" panose="020B0604020202020204" pitchFamily="34" charset="0"/>
              </a:rPr>
              <a:t>" della Dichiarazione di utilizzo che fanno scattare l'obbligo di aggiornamento sono le stesse che per i grandi cantieri:</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1. Aumento del </a:t>
            </a:r>
            <a:r>
              <a:rPr lang="it-IT" sz="1800" b="0" dirty="0">
                <a:solidFill>
                  <a:srgbClr val="FF6600"/>
                </a:solidFill>
                <a:latin typeface="Arial" panose="020B0604020202020204" pitchFamily="34" charset="0"/>
                <a:cs typeface="Arial" panose="020B0604020202020204" pitchFamily="34" charset="0"/>
              </a:rPr>
              <a:t>volume</a:t>
            </a:r>
            <a:r>
              <a:rPr lang="it-IT" sz="1800" b="0" dirty="0">
                <a:latin typeface="Arial" panose="020B0604020202020204" pitchFamily="34" charset="0"/>
                <a:cs typeface="Arial" panose="020B0604020202020204" pitchFamily="34" charset="0"/>
              </a:rPr>
              <a:t> in banco in misura superiore al 20%;</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2. </a:t>
            </a:r>
            <a:r>
              <a:rPr lang="it-IT" sz="1800" b="0" dirty="0">
                <a:solidFill>
                  <a:srgbClr val="FF6600"/>
                </a:solidFill>
                <a:latin typeface="Arial" panose="020B0604020202020204" pitchFamily="34" charset="0"/>
                <a:cs typeface="Arial" panose="020B0604020202020204" pitchFamily="34" charset="0"/>
              </a:rPr>
              <a:t>Destinazione</a:t>
            </a:r>
            <a:r>
              <a:rPr lang="it-IT" sz="1800" b="0" dirty="0">
                <a:latin typeface="Arial" panose="020B0604020202020204" pitchFamily="34" charset="0"/>
                <a:cs typeface="Arial" panose="020B0604020202020204" pitchFamily="34" charset="0"/>
              </a:rPr>
              <a:t> ad un sito o ad un utilizzo diversi (massimo due volte« fatte salve circostanze "sopravvenute impreviste o imprevedibili");</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3. Destinazione delle terre e rocce da scavo ad un sito di </a:t>
            </a:r>
            <a:r>
              <a:rPr lang="it-IT" sz="1800" b="0" dirty="0">
                <a:solidFill>
                  <a:srgbClr val="FF6600"/>
                </a:solidFill>
                <a:latin typeface="Arial" panose="020B0604020202020204" pitchFamily="34" charset="0"/>
                <a:cs typeface="Arial" panose="020B0604020202020204" pitchFamily="34" charset="0"/>
              </a:rPr>
              <a:t>deposito</a:t>
            </a:r>
            <a:r>
              <a:rPr lang="it-IT" sz="1800" b="0" dirty="0">
                <a:latin typeface="Arial" panose="020B0604020202020204" pitchFamily="34" charset="0"/>
                <a:cs typeface="Arial" panose="020B0604020202020204" pitchFamily="34" charset="0"/>
              </a:rPr>
              <a:t> </a:t>
            </a:r>
            <a:r>
              <a:rPr lang="it-IT" sz="1800" b="0" dirty="0">
                <a:solidFill>
                  <a:srgbClr val="FF6600"/>
                </a:solidFill>
                <a:latin typeface="Arial" panose="020B0604020202020204" pitchFamily="34" charset="0"/>
                <a:cs typeface="Arial" panose="020B0604020202020204" pitchFamily="34" charset="0"/>
              </a:rPr>
              <a:t>intermedio diverso</a:t>
            </a:r>
            <a:r>
              <a:rPr lang="it-IT" sz="1800" b="0" dirty="0">
                <a:latin typeface="Arial" panose="020B0604020202020204" pitchFamily="34" charset="0"/>
                <a:cs typeface="Arial" panose="020B0604020202020204" pitchFamily="34" charset="0"/>
              </a:rPr>
              <a:t>;</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4. Modifica delle </a:t>
            </a:r>
            <a:r>
              <a:rPr lang="it-IT" sz="1800" b="0" dirty="0">
                <a:solidFill>
                  <a:srgbClr val="FF6600"/>
                </a:solidFill>
                <a:latin typeface="Arial" panose="020B0604020202020204" pitchFamily="34" charset="0"/>
                <a:cs typeface="Arial" panose="020B0604020202020204" pitchFamily="34" charset="0"/>
              </a:rPr>
              <a:t>tecnologie di scavo</a:t>
            </a:r>
            <a:r>
              <a:rPr lang="it-IT" sz="1800" b="0" dirty="0">
                <a:latin typeface="Arial" panose="020B0604020202020204" pitchFamily="34" charset="0"/>
                <a:cs typeface="Arial" panose="020B0604020202020204" pitchFamily="34" charset="0"/>
              </a:rPr>
              <a:t>.</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A livello procedurale, le regole per i piccoli cantieri si limitano a stabilire che:</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 il produttore deve aggiornare la Dichiarazione di utilizzo e trasmetterla al Comune del luogo di produzione e all'Arpa/</a:t>
            </a:r>
            <a:r>
              <a:rPr lang="it-IT" sz="1800" b="0" dirty="0" err="1">
                <a:latin typeface="Arial" panose="020B0604020202020204" pitchFamily="34" charset="0"/>
                <a:cs typeface="Arial" panose="020B0604020202020204" pitchFamily="34" charset="0"/>
              </a:rPr>
              <a:t>Appa</a:t>
            </a:r>
            <a:r>
              <a:rPr lang="it-IT" sz="1800" b="0" dirty="0">
                <a:latin typeface="Arial" panose="020B0604020202020204" pitchFamily="34" charset="0"/>
                <a:cs typeface="Arial" panose="020B0604020202020204" pitchFamily="34" charset="0"/>
              </a:rPr>
              <a:t>;</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 decorsi </a:t>
            </a:r>
            <a:r>
              <a:rPr lang="it-IT" sz="1800" b="0" dirty="0">
                <a:solidFill>
                  <a:srgbClr val="FF6600"/>
                </a:solidFill>
                <a:latin typeface="Arial" panose="020B0604020202020204" pitchFamily="34" charset="0"/>
                <a:cs typeface="Arial" panose="020B0604020202020204" pitchFamily="34" charset="0"/>
              </a:rPr>
              <a:t>15 giorni </a:t>
            </a:r>
            <a:r>
              <a:rPr lang="it-IT" sz="1800" b="0" dirty="0">
                <a:latin typeface="Arial" panose="020B0604020202020204" pitchFamily="34" charset="0"/>
                <a:cs typeface="Arial" panose="020B0604020202020204" pitchFamily="34" charset="0"/>
              </a:rPr>
              <a:t>dalla trasmissione della Dichiarazione d'utilizzo aggiornata, le terre e rocce da scavo possono essere gestite in conformità alla stessa.</a:t>
            </a:r>
          </a:p>
        </p:txBody>
      </p:sp>
      <p:sp>
        <p:nvSpPr>
          <p:cNvPr id="7" name="CasellaDiTesto 8">
            <a:extLst>
              <a:ext uri="{FF2B5EF4-FFF2-40B4-BE49-F238E27FC236}">
                <a16:creationId xmlns:a16="http://schemas.microsoft.com/office/drawing/2014/main" id="{67633AC5-03F1-483E-86C6-197C71FB3C09}"/>
              </a:ext>
            </a:extLst>
          </p:cNvPr>
          <p:cNvSpPr txBox="1">
            <a:spLocks noChangeArrowheads="1"/>
          </p:cNvSpPr>
          <p:nvPr/>
        </p:nvSpPr>
        <p:spPr bwMode="auto">
          <a:xfrm>
            <a:off x="576954" y="303756"/>
            <a:ext cx="8231239"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LA DICHIARAZIONE DI UTILIZZO</a:t>
            </a:r>
          </a:p>
        </p:txBody>
      </p:sp>
      <p:sp>
        <p:nvSpPr>
          <p:cNvPr id="8" name="CasellaDiTesto 8">
            <a:extLst>
              <a:ext uri="{FF2B5EF4-FFF2-40B4-BE49-F238E27FC236}">
                <a16:creationId xmlns:a16="http://schemas.microsoft.com/office/drawing/2014/main" id="{E593E08E-6769-442E-9780-B7DBB1221225}"/>
              </a:ext>
            </a:extLst>
          </p:cNvPr>
          <p:cNvSpPr txBox="1">
            <a:spLocks noChangeArrowheads="1"/>
          </p:cNvSpPr>
          <p:nvPr/>
        </p:nvSpPr>
        <p:spPr bwMode="auto">
          <a:xfrm>
            <a:off x="2997432" y="-71796"/>
            <a:ext cx="3248395" cy="375552"/>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1400" dirty="0">
                <a:solidFill>
                  <a:srgbClr val="FF6600"/>
                </a:solidFill>
                <a:latin typeface="Arial" panose="020B0604020202020204" pitchFamily="34" charset="0"/>
                <a:cs typeface="Arial" panose="020B0604020202020204" pitchFamily="34" charset="0"/>
              </a:rPr>
              <a:t>CANTIERI DI PICCOLE DIMENSIONI</a:t>
            </a:r>
          </a:p>
        </p:txBody>
      </p:sp>
      <p:pic>
        <p:nvPicPr>
          <p:cNvPr id="9" name="Immagine 8">
            <a:extLst>
              <a:ext uri="{FF2B5EF4-FFF2-40B4-BE49-F238E27FC236}">
                <a16:creationId xmlns:a16="http://schemas.microsoft.com/office/drawing/2014/main" id="{4F061A36-C7A6-41F8-91DD-B630793D3323}"/>
              </a:ext>
            </a:extLst>
          </p:cNvPr>
          <p:cNvPicPr>
            <a:picLocks noChangeAspect="1"/>
          </p:cNvPicPr>
          <p:nvPr/>
        </p:nvPicPr>
        <p:blipFill>
          <a:blip r:embed="rId2"/>
          <a:stretch>
            <a:fillRect/>
          </a:stretch>
        </p:blipFill>
        <p:spPr>
          <a:xfrm>
            <a:off x="8169214" y="0"/>
            <a:ext cx="974785" cy="974785"/>
          </a:xfrm>
          <a:prstGeom prst="rect">
            <a:avLst/>
          </a:prstGeom>
        </p:spPr>
      </p:pic>
      <p:pic>
        <p:nvPicPr>
          <p:cNvPr id="11" name="Immagine 10">
            <a:extLst>
              <a:ext uri="{FF2B5EF4-FFF2-40B4-BE49-F238E27FC236}">
                <a16:creationId xmlns:a16="http://schemas.microsoft.com/office/drawing/2014/main" id="{92266818-F8D5-4DFA-9191-5B384F7B8C3E}"/>
              </a:ext>
            </a:extLst>
          </p:cNvPr>
          <p:cNvPicPr>
            <a:picLocks noChangeAspect="1"/>
          </p:cNvPicPr>
          <p:nvPr/>
        </p:nvPicPr>
        <p:blipFill>
          <a:blip r:embed="rId3"/>
          <a:stretch>
            <a:fillRect/>
          </a:stretch>
        </p:blipFill>
        <p:spPr>
          <a:xfrm>
            <a:off x="132208" y="6304179"/>
            <a:ext cx="2940440" cy="508665"/>
          </a:xfrm>
          <a:prstGeom prst="rect">
            <a:avLst/>
          </a:prstGeom>
        </p:spPr>
      </p:pic>
      <p:pic>
        <p:nvPicPr>
          <p:cNvPr id="13" name="Immagine 12">
            <a:extLst>
              <a:ext uri="{FF2B5EF4-FFF2-40B4-BE49-F238E27FC236}">
                <a16:creationId xmlns:a16="http://schemas.microsoft.com/office/drawing/2014/main" id="{7C31989D-5B3A-4C59-B7C7-E03EF0FF79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4" name="Immagine 13">
            <a:extLst>
              <a:ext uri="{FF2B5EF4-FFF2-40B4-BE49-F238E27FC236}">
                <a16:creationId xmlns:a16="http://schemas.microsoft.com/office/drawing/2014/main" id="{897794C2-43AA-448C-B8BF-1841EB658D19}"/>
              </a:ext>
            </a:extLst>
          </p:cNvPr>
          <p:cNvPicPr>
            <a:picLocks noChangeAspect="1"/>
          </p:cNvPicPr>
          <p:nvPr/>
        </p:nvPicPr>
        <p:blipFill>
          <a:blip r:embed="rId5"/>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3520823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364026" y="1264391"/>
            <a:ext cx="8415946" cy="5206751"/>
          </a:xfrm>
          <a:prstGeom prst="rect">
            <a:avLst/>
          </a:prstGeom>
          <a:noFill/>
          <a:ln w="9525">
            <a:noFill/>
            <a:miter lim="800000"/>
            <a:headEnd/>
            <a:tailEnd/>
          </a:ln>
        </p:spPr>
        <p:txBody>
          <a:bodyPr/>
          <a:lstStyle/>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Il Dpr 120/2017 definisce il </a:t>
            </a:r>
            <a:r>
              <a:rPr lang="it-IT" sz="2000" b="0" dirty="0">
                <a:solidFill>
                  <a:srgbClr val="FF6600"/>
                </a:solidFill>
                <a:latin typeface="Arial" panose="020B0604020202020204" pitchFamily="34" charset="0"/>
                <a:cs typeface="Arial" panose="020B0604020202020204" pitchFamily="34" charset="0"/>
              </a:rPr>
              <a:t>"</a:t>
            </a:r>
            <a:r>
              <a:rPr lang="it-IT" sz="2000" dirty="0">
                <a:solidFill>
                  <a:srgbClr val="FF6600"/>
                </a:solidFill>
                <a:latin typeface="Arial" panose="020B0604020202020204" pitchFamily="34" charset="0"/>
                <a:cs typeface="Arial" panose="020B0604020202020204" pitchFamily="34" charset="0"/>
              </a:rPr>
              <a:t>sito di deposito intermedio</a:t>
            </a:r>
            <a:r>
              <a:rPr lang="it-IT" sz="2000" b="0" dirty="0">
                <a:solidFill>
                  <a:srgbClr val="FF6600"/>
                </a:solidFill>
                <a:latin typeface="Arial" panose="020B0604020202020204" pitchFamily="34" charset="0"/>
                <a:cs typeface="Arial" panose="020B0604020202020204" pitchFamily="34" charset="0"/>
              </a:rPr>
              <a:t>" </a:t>
            </a:r>
            <a:r>
              <a:rPr lang="it-IT" sz="1800" b="0" dirty="0">
                <a:latin typeface="Arial" panose="020B0604020202020204" pitchFamily="34" charset="0"/>
                <a:cs typeface="Arial" panose="020B0604020202020204" pitchFamily="34" charset="0"/>
              </a:rPr>
              <a:t>come "il sito in cui le terre e rocce da scavo qualificate sottoprodotto sono temporaneamente depositate in attesa del loro utilizzo finale e che soddisfa i requisiti di cui all'articolo 5".</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Il deposito intermedio "</a:t>
            </a:r>
            <a:r>
              <a:rPr lang="it-IT" sz="1800" b="0" u="sng" dirty="0">
                <a:latin typeface="Arial" panose="020B0604020202020204" pitchFamily="34" charset="0"/>
                <a:cs typeface="Arial" panose="020B0604020202020204" pitchFamily="34" charset="0"/>
              </a:rPr>
              <a:t>non costituisce utilizzo </a:t>
            </a:r>
            <a:r>
              <a:rPr lang="it-IT" sz="1800" b="0" dirty="0">
                <a:latin typeface="Arial" panose="020B0604020202020204" pitchFamily="34" charset="0"/>
                <a:cs typeface="Arial" panose="020B0604020202020204" pitchFamily="34" charset="0"/>
              </a:rPr>
              <a:t>"</a:t>
            </a:r>
          </a:p>
          <a:p>
            <a:pPr marL="342900" indent="-342900" algn="just" eaLnBrk="0" hangingPunct="0">
              <a:spcBef>
                <a:spcPct val="20000"/>
              </a:spcBef>
              <a:buClr>
                <a:schemeClr val="hlink"/>
              </a:buClr>
              <a:buSzPct val="70000"/>
              <a:buFont typeface="+mj-lt"/>
              <a:buAutoNum type="arabicPeriod"/>
            </a:pPr>
            <a:r>
              <a:rPr lang="it-IT" sz="1800" b="0" dirty="0">
                <a:latin typeface="Arial" panose="020B0604020202020204" pitchFamily="34" charset="0"/>
                <a:cs typeface="Arial" panose="020B0604020202020204" pitchFamily="34" charset="0"/>
              </a:rPr>
              <a:t>valori di soglia di contaminazione (</a:t>
            </a:r>
            <a:r>
              <a:rPr lang="it-IT" sz="1800" b="0" u="sng" dirty="0" err="1">
                <a:latin typeface="Arial" panose="020B0604020202020204" pitchFamily="34" charset="0"/>
                <a:cs typeface="Arial" panose="020B0604020202020204" pitchFamily="34" charset="0"/>
              </a:rPr>
              <a:t>Csc</a:t>
            </a:r>
            <a:r>
              <a:rPr lang="it-IT" sz="1800" b="0" dirty="0">
                <a:latin typeface="Arial" panose="020B0604020202020204" pitchFamily="34" charset="0"/>
                <a:cs typeface="Arial" panose="020B0604020202020204" pitchFamily="34" charset="0"/>
              </a:rPr>
              <a:t>) del sito di produzione </a:t>
            </a:r>
          </a:p>
          <a:p>
            <a:pPr marL="342900" indent="-342900" algn="just" eaLnBrk="0" hangingPunct="0">
              <a:spcBef>
                <a:spcPct val="20000"/>
              </a:spcBef>
              <a:buClr>
                <a:schemeClr val="hlink"/>
              </a:buClr>
              <a:buSzPct val="70000"/>
              <a:buFont typeface="+mj-lt"/>
              <a:buAutoNum type="arabicPeriod"/>
            </a:pPr>
            <a:r>
              <a:rPr lang="it-IT" sz="1800" b="0" dirty="0">
                <a:latin typeface="Arial" panose="020B0604020202020204" pitchFamily="34" charset="0"/>
                <a:cs typeface="Arial" panose="020B0604020202020204" pitchFamily="34" charset="0"/>
              </a:rPr>
              <a:t>nel Piano di utilizzo o nella Dichiarazione di utilizzo devono essere indicate:</a:t>
            </a:r>
          </a:p>
          <a:p>
            <a:pPr marL="800100" lvl="1" indent="-342900" algn="just" eaLnBrk="0" hangingPunct="0">
              <a:spcBef>
                <a:spcPct val="20000"/>
              </a:spcBef>
              <a:buClr>
                <a:schemeClr val="hlink"/>
              </a:buClr>
              <a:buSzPct val="70000"/>
              <a:buFont typeface="+mj-lt"/>
              <a:buAutoNum type="arabicPeriod"/>
            </a:pPr>
            <a:r>
              <a:rPr lang="it-IT" sz="1800" b="0" dirty="0">
                <a:latin typeface="Arial" panose="020B0604020202020204" pitchFamily="34" charset="0"/>
                <a:cs typeface="Arial" panose="020B0604020202020204" pitchFamily="34" charset="0"/>
              </a:rPr>
              <a:t>— </a:t>
            </a:r>
            <a:r>
              <a:rPr lang="it-IT" sz="1800" b="0" u="sng" dirty="0">
                <a:latin typeface="Arial" panose="020B0604020202020204" pitchFamily="34" charset="0"/>
                <a:cs typeface="Arial" panose="020B0604020202020204" pitchFamily="34" charset="0"/>
              </a:rPr>
              <a:t>ubicazione</a:t>
            </a:r>
            <a:r>
              <a:rPr lang="it-IT" sz="1800" b="0" dirty="0">
                <a:latin typeface="Arial" panose="020B0604020202020204" pitchFamily="34" charset="0"/>
                <a:cs typeface="Arial" panose="020B0604020202020204" pitchFamily="34" charset="0"/>
              </a:rPr>
              <a:t>  del deposito intermedio;</a:t>
            </a:r>
          </a:p>
          <a:p>
            <a:pPr marL="800100" lvl="1" indent="-342900" algn="just" eaLnBrk="0" hangingPunct="0">
              <a:spcBef>
                <a:spcPct val="20000"/>
              </a:spcBef>
              <a:buClr>
                <a:schemeClr val="hlink"/>
              </a:buClr>
              <a:buSzPct val="70000"/>
              <a:buFont typeface="+mj-lt"/>
              <a:buAutoNum type="arabicPeriod"/>
            </a:pPr>
            <a:r>
              <a:rPr lang="it-IT" sz="1800" b="0" dirty="0">
                <a:latin typeface="Arial" panose="020B0604020202020204" pitchFamily="34" charset="0"/>
                <a:cs typeface="Arial" panose="020B0604020202020204" pitchFamily="34" charset="0"/>
              </a:rPr>
              <a:t>— </a:t>
            </a:r>
            <a:r>
              <a:rPr lang="it-IT" sz="1800" b="0" u="sng" dirty="0">
                <a:latin typeface="Arial" panose="020B0604020202020204" pitchFamily="34" charset="0"/>
                <a:cs typeface="Arial" panose="020B0604020202020204" pitchFamily="34" charset="0"/>
              </a:rPr>
              <a:t>durata</a:t>
            </a:r>
            <a:r>
              <a:rPr lang="it-IT" sz="1800" b="0" dirty="0">
                <a:latin typeface="Arial" panose="020B0604020202020204" pitchFamily="34" charset="0"/>
                <a:cs typeface="Arial" panose="020B0604020202020204" pitchFamily="34" charset="0"/>
              </a:rPr>
              <a:t> del deposito intermedio</a:t>
            </a:r>
          </a:p>
          <a:p>
            <a:pPr lvl="1" algn="just" eaLnBrk="0" hangingPunct="0">
              <a:spcBef>
                <a:spcPct val="20000"/>
              </a:spcBef>
              <a:buClr>
                <a:schemeClr val="hlink"/>
              </a:buClr>
              <a:buSzPct val="70000"/>
              <a:tabLst>
                <a:tab pos="1077913" algn="l"/>
              </a:tabLst>
            </a:pPr>
            <a:r>
              <a:rPr lang="it-IT" sz="1800" b="0" dirty="0">
                <a:latin typeface="Arial" panose="020B0604020202020204" pitchFamily="34" charset="0"/>
                <a:cs typeface="Arial" panose="020B0604020202020204" pitchFamily="34" charset="0"/>
              </a:rPr>
              <a:t>	(mai superiore al Piano o Dichiarazione)</a:t>
            </a:r>
          </a:p>
          <a:p>
            <a:pPr marL="342900" indent="-342900" algn="just" eaLnBrk="0" hangingPunct="0">
              <a:spcBef>
                <a:spcPct val="20000"/>
              </a:spcBef>
              <a:buClr>
                <a:schemeClr val="hlink"/>
              </a:buClr>
              <a:buSzPct val="70000"/>
              <a:buFont typeface="+mj-lt"/>
              <a:buAutoNum type="arabicPeriod"/>
            </a:pPr>
            <a:r>
              <a:rPr lang="it-IT" sz="1800" b="0" u="sng" dirty="0">
                <a:latin typeface="Arial" panose="020B0604020202020204" pitchFamily="34" charset="0"/>
                <a:cs typeface="Arial" panose="020B0604020202020204" pitchFamily="34" charset="0"/>
              </a:rPr>
              <a:t>separazione</a:t>
            </a:r>
            <a:r>
              <a:rPr lang="it-IT" sz="1800" b="0" dirty="0">
                <a:latin typeface="Arial" panose="020B0604020202020204" pitchFamily="34" charset="0"/>
                <a:cs typeface="Arial" panose="020B0604020202020204" pitchFamily="34" charset="0"/>
              </a:rPr>
              <a:t> fisica e gestione autonoma dagli altri depositi</a:t>
            </a:r>
          </a:p>
          <a:p>
            <a:pPr marL="342900" indent="-342900" algn="just" eaLnBrk="0" hangingPunct="0">
              <a:spcBef>
                <a:spcPct val="20000"/>
              </a:spcBef>
              <a:buClr>
                <a:schemeClr val="hlink"/>
              </a:buClr>
              <a:buSzPct val="70000"/>
              <a:buFont typeface="+mj-lt"/>
              <a:buAutoNum type="arabicPeriod"/>
            </a:pPr>
            <a:r>
              <a:rPr lang="it-IT" sz="1800" b="0" dirty="0">
                <a:latin typeface="Arial" panose="020B0604020202020204" pitchFamily="34" charset="0"/>
                <a:cs typeface="Arial" panose="020B0604020202020204" pitchFamily="34" charset="0"/>
              </a:rPr>
              <a:t>conformità alle </a:t>
            </a:r>
            <a:r>
              <a:rPr lang="it-IT" sz="1800" b="0" u="sng" dirty="0">
                <a:latin typeface="Arial" panose="020B0604020202020204" pitchFamily="34" charset="0"/>
                <a:cs typeface="Arial" panose="020B0604020202020204" pitchFamily="34" charset="0"/>
              </a:rPr>
              <a:t>previsioni</a:t>
            </a:r>
            <a:r>
              <a:rPr lang="it-IT" sz="1800" b="0" dirty="0">
                <a:latin typeface="Arial" panose="020B0604020202020204" pitchFamily="34" charset="0"/>
                <a:cs typeface="Arial" panose="020B0604020202020204" pitchFamily="34" charset="0"/>
              </a:rPr>
              <a:t> del Piano di utilizzo o della Dichiarazione di utilizzo;</a:t>
            </a:r>
          </a:p>
          <a:p>
            <a:pPr marL="342900" indent="-342900" algn="just" eaLnBrk="0" hangingPunct="0">
              <a:spcBef>
                <a:spcPct val="20000"/>
              </a:spcBef>
              <a:buClr>
                <a:schemeClr val="hlink"/>
              </a:buClr>
              <a:buSzPct val="70000"/>
              <a:buFont typeface="+mj-lt"/>
              <a:buAutoNum type="arabicPeriod"/>
            </a:pPr>
            <a:r>
              <a:rPr lang="it-IT" sz="1800" b="0" dirty="0">
                <a:latin typeface="Arial" panose="020B0604020202020204" pitchFamily="34" charset="0"/>
                <a:cs typeface="Arial" panose="020B0604020202020204" pitchFamily="34" charset="0"/>
              </a:rPr>
              <a:t>identificazione tramite apposita </a:t>
            </a:r>
            <a:r>
              <a:rPr lang="it-IT" sz="1800" b="0" u="sng" dirty="0">
                <a:latin typeface="Arial" panose="020B0604020202020204" pitchFamily="34" charset="0"/>
                <a:cs typeface="Arial" panose="020B0604020202020204" pitchFamily="34" charset="0"/>
              </a:rPr>
              <a:t>segnaletica</a:t>
            </a:r>
          </a:p>
          <a:p>
            <a:pPr algn="just" eaLnBrk="0" hangingPunct="0">
              <a:spcBef>
                <a:spcPct val="20000"/>
              </a:spcBef>
              <a:buClr>
                <a:schemeClr val="hlink"/>
              </a:buClr>
              <a:buSzPct val="70000"/>
            </a:pPr>
            <a:endParaRPr lang="it-IT" sz="1800" b="0" u="sng"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p:txBody>
      </p:sp>
      <p:sp>
        <p:nvSpPr>
          <p:cNvPr id="10" name="CasellaDiTesto 9">
            <a:extLst>
              <a:ext uri="{FF2B5EF4-FFF2-40B4-BE49-F238E27FC236}">
                <a16:creationId xmlns:a16="http://schemas.microsoft.com/office/drawing/2014/main" id="{2377BD59-6EE5-4FF3-A290-F296C8D66D41}"/>
              </a:ext>
            </a:extLst>
          </p:cNvPr>
          <p:cNvSpPr txBox="1">
            <a:spLocks noChangeArrowheads="1"/>
          </p:cNvSpPr>
          <p:nvPr/>
        </p:nvSpPr>
        <p:spPr bwMode="auto">
          <a:xfrm>
            <a:off x="359229" y="547310"/>
            <a:ext cx="7460525"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IL SITO DI DEPOSITO INTERMEDIO</a:t>
            </a:r>
          </a:p>
        </p:txBody>
      </p:sp>
      <p:pic>
        <p:nvPicPr>
          <p:cNvPr id="11" name="Immagine 10">
            <a:extLst>
              <a:ext uri="{FF2B5EF4-FFF2-40B4-BE49-F238E27FC236}">
                <a16:creationId xmlns:a16="http://schemas.microsoft.com/office/drawing/2014/main" id="{88994ED2-DA5D-4DCE-826B-71103157D8F9}"/>
              </a:ext>
            </a:extLst>
          </p:cNvPr>
          <p:cNvPicPr>
            <a:picLocks noChangeAspect="1"/>
          </p:cNvPicPr>
          <p:nvPr/>
        </p:nvPicPr>
        <p:blipFill>
          <a:blip r:embed="rId2"/>
          <a:stretch>
            <a:fillRect/>
          </a:stretch>
        </p:blipFill>
        <p:spPr>
          <a:xfrm>
            <a:off x="132208" y="6304179"/>
            <a:ext cx="2940440" cy="508665"/>
          </a:xfrm>
          <a:prstGeom prst="rect">
            <a:avLst/>
          </a:prstGeom>
        </p:spPr>
      </p:pic>
      <p:sp>
        <p:nvSpPr>
          <p:cNvPr id="8" name="CasellaDiTesto 8">
            <a:extLst>
              <a:ext uri="{FF2B5EF4-FFF2-40B4-BE49-F238E27FC236}">
                <a16:creationId xmlns:a16="http://schemas.microsoft.com/office/drawing/2014/main" id="{21E02ED5-574C-49D4-966E-858DB0A84364}"/>
              </a:ext>
            </a:extLst>
          </p:cNvPr>
          <p:cNvSpPr txBox="1">
            <a:spLocks noChangeArrowheads="1"/>
          </p:cNvSpPr>
          <p:nvPr/>
        </p:nvSpPr>
        <p:spPr bwMode="auto">
          <a:xfrm>
            <a:off x="2997432" y="-71796"/>
            <a:ext cx="3248395" cy="375552"/>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1400" dirty="0">
                <a:solidFill>
                  <a:srgbClr val="FF6600"/>
                </a:solidFill>
                <a:latin typeface="Arial" panose="020B0604020202020204" pitchFamily="34" charset="0"/>
                <a:cs typeface="Arial" panose="020B0604020202020204" pitchFamily="34" charset="0"/>
              </a:rPr>
              <a:t>CANTIERI DI PICCOLE DIMENSIONI</a:t>
            </a:r>
          </a:p>
        </p:txBody>
      </p:sp>
      <p:pic>
        <p:nvPicPr>
          <p:cNvPr id="9" name="Immagine 8">
            <a:extLst>
              <a:ext uri="{FF2B5EF4-FFF2-40B4-BE49-F238E27FC236}">
                <a16:creationId xmlns:a16="http://schemas.microsoft.com/office/drawing/2014/main" id="{AFF453C7-6FB7-4361-B407-28168B275A9C}"/>
              </a:ext>
            </a:extLst>
          </p:cNvPr>
          <p:cNvPicPr>
            <a:picLocks noChangeAspect="1"/>
          </p:cNvPicPr>
          <p:nvPr/>
        </p:nvPicPr>
        <p:blipFill>
          <a:blip r:embed="rId3"/>
          <a:stretch>
            <a:fillRect/>
          </a:stretch>
        </p:blipFill>
        <p:spPr>
          <a:xfrm>
            <a:off x="8169214" y="0"/>
            <a:ext cx="974785" cy="974785"/>
          </a:xfrm>
          <a:prstGeom prst="rect">
            <a:avLst/>
          </a:prstGeom>
        </p:spPr>
      </p:pic>
      <p:pic>
        <p:nvPicPr>
          <p:cNvPr id="1026" name="Picture 2" descr="Stoccaggio del cippato di pioppo a lungo termine. Analisi fisico ...">
            <a:extLst>
              <a:ext uri="{FF2B5EF4-FFF2-40B4-BE49-F238E27FC236}">
                <a16:creationId xmlns:a16="http://schemas.microsoft.com/office/drawing/2014/main" id="{6A782443-0078-458A-89EF-CF2E428271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740" t="28123" b="21174"/>
          <a:stretch/>
        </p:blipFill>
        <p:spPr bwMode="auto">
          <a:xfrm>
            <a:off x="5873262" y="2251587"/>
            <a:ext cx="2783344" cy="126521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Immagine 12">
            <a:extLst>
              <a:ext uri="{FF2B5EF4-FFF2-40B4-BE49-F238E27FC236}">
                <a16:creationId xmlns:a16="http://schemas.microsoft.com/office/drawing/2014/main" id="{8884D367-E8AF-4112-A3B3-43AC82D447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4" name="Immagine 13">
            <a:extLst>
              <a:ext uri="{FF2B5EF4-FFF2-40B4-BE49-F238E27FC236}">
                <a16:creationId xmlns:a16="http://schemas.microsoft.com/office/drawing/2014/main" id="{0883F9FE-96A1-4F7E-A06D-88B1C6D6FC6D}"/>
              </a:ext>
            </a:extLst>
          </p:cNvPr>
          <p:cNvPicPr>
            <a:picLocks noChangeAspect="1"/>
          </p:cNvPicPr>
          <p:nvPr/>
        </p:nvPicPr>
        <p:blipFill>
          <a:blip r:embed="rId6"/>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2538362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218660" y="896643"/>
            <a:ext cx="8578286" cy="3152844"/>
          </a:xfrm>
          <a:prstGeom prst="rect">
            <a:avLst/>
          </a:prstGeom>
          <a:noFill/>
          <a:ln w="9525">
            <a:noFill/>
            <a:miter lim="800000"/>
            <a:headEnd/>
            <a:tailEnd/>
          </a:ln>
        </p:spPr>
        <p:txBody>
          <a:bodyPr/>
          <a:lstStyle/>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Il </a:t>
            </a:r>
            <a:r>
              <a:rPr lang="it-IT" sz="1800" dirty="0">
                <a:solidFill>
                  <a:srgbClr val="FF6600"/>
                </a:solidFill>
                <a:latin typeface="Arial" panose="020B0604020202020204" pitchFamily="34" charset="0"/>
                <a:cs typeface="Arial" panose="020B0604020202020204" pitchFamily="34" charset="0"/>
              </a:rPr>
              <a:t>trasporto fuori dal "sito di produzione"</a:t>
            </a:r>
            <a:r>
              <a:rPr lang="it-IT" sz="1800" dirty="0">
                <a:latin typeface="Arial" panose="020B0604020202020204" pitchFamily="34" charset="0"/>
                <a:cs typeface="Arial" panose="020B0604020202020204" pitchFamily="34" charset="0"/>
              </a:rPr>
              <a:t>, </a:t>
            </a:r>
            <a:r>
              <a:rPr lang="it-IT" sz="1800" b="0" dirty="0">
                <a:latin typeface="Arial" panose="020B0604020202020204" pitchFamily="34" charset="0"/>
                <a:cs typeface="Arial" panose="020B0604020202020204" pitchFamily="34" charset="0"/>
              </a:rPr>
              <a:t>delle terre e rocce da scavo qualificate sottoprodotti deve essere accompagnato dall'apposito "</a:t>
            </a:r>
            <a:r>
              <a:rPr lang="it-IT" sz="1800" dirty="0">
                <a:latin typeface="Arial" panose="020B0604020202020204" pitchFamily="34" charset="0"/>
                <a:cs typeface="Arial" panose="020B0604020202020204" pitchFamily="34" charset="0"/>
              </a:rPr>
              <a:t>Documento di trasporto</a:t>
            </a:r>
            <a:r>
              <a:rPr lang="it-IT" sz="1800" b="0" dirty="0">
                <a:latin typeface="Arial" panose="020B0604020202020204" pitchFamily="34" charset="0"/>
                <a:cs typeface="Arial" panose="020B0604020202020204" pitchFamily="34" charset="0"/>
              </a:rPr>
              <a:t>" riportato nell'allegato 7 del regolamento, che deve essere redatto dall'esecutore o dal produttore e deve essere firmato anche dal responsabile del sito di utilizzo.</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marL="285750" indent="-285750" algn="just" eaLnBrk="0" hangingPunct="0">
              <a:spcBef>
                <a:spcPct val="20000"/>
              </a:spcBef>
              <a:buClr>
                <a:schemeClr val="hlink"/>
              </a:buClr>
              <a:buSzPct val="70000"/>
              <a:buFont typeface="Wingdings" panose="05000000000000000000" pitchFamily="2" charset="2"/>
              <a:buChar char="ü"/>
            </a:pPr>
            <a:r>
              <a:rPr lang="it-IT" sz="1800" b="0" dirty="0">
                <a:latin typeface="Arial" panose="020B0604020202020204" pitchFamily="34" charset="0"/>
                <a:cs typeface="Arial" panose="020B0604020202020204" pitchFamily="34" charset="0"/>
              </a:rPr>
              <a:t>Predisposto in </a:t>
            </a:r>
            <a:r>
              <a:rPr lang="it-IT" sz="1800" b="0" u="sng" dirty="0">
                <a:latin typeface="Arial" panose="020B0604020202020204" pitchFamily="34" charset="0"/>
                <a:cs typeface="Arial" panose="020B0604020202020204" pitchFamily="34" charset="0"/>
              </a:rPr>
              <a:t>tre o quattro copie</a:t>
            </a:r>
          </a:p>
          <a:p>
            <a:pPr marL="285750" indent="-285750" algn="just" eaLnBrk="0" hangingPunct="0">
              <a:spcBef>
                <a:spcPct val="20000"/>
              </a:spcBef>
              <a:buClr>
                <a:schemeClr val="hlink"/>
              </a:buClr>
              <a:buSzPct val="70000"/>
              <a:buFont typeface="Wingdings" panose="05000000000000000000" pitchFamily="2" charset="2"/>
              <a:buChar char="ü"/>
            </a:pPr>
            <a:r>
              <a:rPr lang="it-IT" sz="1800" b="0" dirty="0">
                <a:latin typeface="Arial" panose="020B0604020202020204" pitchFamily="34" charset="0"/>
                <a:cs typeface="Arial" panose="020B0604020202020204" pitchFamily="34" charset="0"/>
              </a:rPr>
              <a:t>Conservato </a:t>
            </a:r>
            <a:r>
              <a:rPr lang="it-IT" sz="1800" b="0" u="sng" dirty="0">
                <a:latin typeface="Arial" panose="020B0604020202020204" pitchFamily="34" charset="0"/>
                <a:cs typeface="Arial" panose="020B0604020202020204" pitchFamily="34" charset="0"/>
              </a:rPr>
              <a:t>tre anni </a:t>
            </a:r>
            <a:r>
              <a:rPr lang="it-IT" sz="1800" b="0" dirty="0">
                <a:latin typeface="Arial" panose="020B0604020202020204" pitchFamily="34" charset="0"/>
                <a:cs typeface="Arial" panose="020B0604020202020204" pitchFamily="34" charset="0"/>
              </a:rPr>
              <a:t>(non il ricevente che però firma le altre copie)</a:t>
            </a:r>
          </a:p>
          <a:p>
            <a:pPr marL="285750" indent="-285750" algn="just" eaLnBrk="0" hangingPunct="0">
              <a:spcBef>
                <a:spcPct val="20000"/>
              </a:spcBef>
              <a:buClr>
                <a:schemeClr val="hlink"/>
              </a:buClr>
              <a:buSzPct val="70000"/>
              <a:buFont typeface="Wingdings" panose="05000000000000000000" pitchFamily="2" charset="2"/>
              <a:buChar char="ü"/>
            </a:pPr>
            <a:r>
              <a:rPr lang="it-IT" sz="1800" b="0" dirty="0">
                <a:latin typeface="Arial" panose="020B0604020202020204" pitchFamily="34" charset="0"/>
                <a:cs typeface="Arial" panose="020B0604020202020204" pitchFamily="34" charset="0"/>
              </a:rPr>
              <a:t>Compilato </a:t>
            </a:r>
            <a:r>
              <a:rPr lang="it-IT" sz="1800" b="0" u="sng" dirty="0">
                <a:latin typeface="Arial" panose="020B0604020202020204" pitchFamily="34" charset="0"/>
                <a:cs typeface="Arial" panose="020B0604020202020204" pitchFamily="34" charset="0"/>
              </a:rPr>
              <a:t>per ogni </a:t>
            </a:r>
            <a:r>
              <a:rPr lang="it-IT" sz="1800" b="0" dirty="0">
                <a:latin typeface="Arial" panose="020B0604020202020204" pitchFamily="34" charset="0"/>
                <a:cs typeface="Arial" panose="020B0604020202020204" pitchFamily="34" charset="0"/>
              </a:rPr>
              <a:t>automezzo</a:t>
            </a:r>
          </a:p>
          <a:p>
            <a:pPr marL="285750" indent="-285750" algn="just" eaLnBrk="0" hangingPunct="0">
              <a:spcBef>
                <a:spcPct val="20000"/>
              </a:spcBef>
              <a:buClr>
                <a:schemeClr val="hlink"/>
              </a:buClr>
              <a:buSzPct val="70000"/>
              <a:buFont typeface="Wingdings" panose="05000000000000000000" pitchFamily="2" charset="2"/>
              <a:buChar char="ü"/>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p:txBody>
      </p:sp>
      <p:pic>
        <p:nvPicPr>
          <p:cNvPr id="7" name="Picture 4" descr="Immagine correlata">
            <a:extLst>
              <a:ext uri="{FF2B5EF4-FFF2-40B4-BE49-F238E27FC236}">
                <a16:creationId xmlns:a16="http://schemas.microsoft.com/office/drawing/2014/main" id="{6D8CCB8A-C8EC-45D0-BCC6-5FD8CBC73D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0271" y="4237284"/>
            <a:ext cx="4255064" cy="1891139"/>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8">
            <a:extLst>
              <a:ext uri="{FF2B5EF4-FFF2-40B4-BE49-F238E27FC236}">
                <a16:creationId xmlns:a16="http://schemas.microsoft.com/office/drawing/2014/main" id="{488618EB-1B05-4F05-B1D3-84FB239945ED}"/>
              </a:ext>
            </a:extLst>
          </p:cNvPr>
          <p:cNvSpPr txBox="1">
            <a:spLocks noChangeArrowheads="1"/>
          </p:cNvSpPr>
          <p:nvPr/>
        </p:nvSpPr>
        <p:spPr bwMode="auto">
          <a:xfrm>
            <a:off x="565707" y="554246"/>
            <a:ext cx="8231239"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DOCUMENTO DI TRASPORTO</a:t>
            </a:r>
          </a:p>
        </p:txBody>
      </p:sp>
      <p:sp>
        <p:nvSpPr>
          <p:cNvPr id="12" name="CasellaDiTesto 8">
            <a:extLst>
              <a:ext uri="{FF2B5EF4-FFF2-40B4-BE49-F238E27FC236}">
                <a16:creationId xmlns:a16="http://schemas.microsoft.com/office/drawing/2014/main" id="{E81E4823-A2F4-44A5-B680-8C243407E388}"/>
              </a:ext>
            </a:extLst>
          </p:cNvPr>
          <p:cNvSpPr txBox="1">
            <a:spLocks noChangeArrowheads="1"/>
          </p:cNvSpPr>
          <p:nvPr/>
        </p:nvSpPr>
        <p:spPr bwMode="auto">
          <a:xfrm>
            <a:off x="2997432" y="-71796"/>
            <a:ext cx="3248395" cy="375552"/>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1400" dirty="0">
                <a:solidFill>
                  <a:srgbClr val="FF6600"/>
                </a:solidFill>
                <a:latin typeface="Arial" panose="020B0604020202020204" pitchFamily="34" charset="0"/>
                <a:cs typeface="Arial" panose="020B0604020202020204" pitchFamily="34" charset="0"/>
              </a:rPr>
              <a:t>CANTIERI DI PICCOLE DIMENSIONI</a:t>
            </a:r>
          </a:p>
        </p:txBody>
      </p:sp>
      <p:pic>
        <p:nvPicPr>
          <p:cNvPr id="13" name="Immagine 12">
            <a:extLst>
              <a:ext uri="{FF2B5EF4-FFF2-40B4-BE49-F238E27FC236}">
                <a16:creationId xmlns:a16="http://schemas.microsoft.com/office/drawing/2014/main" id="{35B27035-3A0F-4E3B-9370-A1DAF8599B16}"/>
              </a:ext>
            </a:extLst>
          </p:cNvPr>
          <p:cNvPicPr>
            <a:picLocks noChangeAspect="1"/>
          </p:cNvPicPr>
          <p:nvPr/>
        </p:nvPicPr>
        <p:blipFill>
          <a:blip r:embed="rId3"/>
          <a:stretch>
            <a:fillRect/>
          </a:stretch>
        </p:blipFill>
        <p:spPr>
          <a:xfrm>
            <a:off x="8169214" y="0"/>
            <a:ext cx="974785" cy="974785"/>
          </a:xfrm>
          <a:prstGeom prst="rect">
            <a:avLst/>
          </a:prstGeom>
        </p:spPr>
      </p:pic>
      <p:pic>
        <p:nvPicPr>
          <p:cNvPr id="15" name="Immagine 14">
            <a:extLst>
              <a:ext uri="{FF2B5EF4-FFF2-40B4-BE49-F238E27FC236}">
                <a16:creationId xmlns:a16="http://schemas.microsoft.com/office/drawing/2014/main" id="{4CBFC79C-9B25-4EFC-8C5F-01683755559D}"/>
              </a:ext>
            </a:extLst>
          </p:cNvPr>
          <p:cNvPicPr>
            <a:picLocks noChangeAspect="1"/>
          </p:cNvPicPr>
          <p:nvPr/>
        </p:nvPicPr>
        <p:blipFill>
          <a:blip r:embed="rId4"/>
          <a:stretch>
            <a:fillRect/>
          </a:stretch>
        </p:blipFill>
        <p:spPr>
          <a:xfrm>
            <a:off x="132208" y="6304179"/>
            <a:ext cx="2940440" cy="508665"/>
          </a:xfrm>
          <a:prstGeom prst="rect">
            <a:avLst/>
          </a:prstGeom>
        </p:spPr>
      </p:pic>
      <p:pic>
        <p:nvPicPr>
          <p:cNvPr id="10" name="Immagine 9">
            <a:extLst>
              <a:ext uri="{FF2B5EF4-FFF2-40B4-BE49-F238E27FC236}">
                <a16:creationId xmlns:a16="http://schemas.microsoft.com/office/drawing/2014/main" id="{AD169F5D-67FF-4445-9E98-BBBEB83929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1" name="Immagine 10">
            <a:extLst>
              <a:ext uri="{FF2B5EF4-FFF2-40B4-BE49-F238E27FC236}">
                <a16:creationId xmlns:a16="http://schemas.microsoft.com/office/drawing/2014/main" id="{C0F30883-ABC8-440A-A58C-B8EB8991A937}"/>
              </a:ext>
            </a:extLst>
          </p:cNvPr>
          <p:cNvPicPr>
            <a:picLocks noChangeAspect="1"/>
          </p:cNvPicPr>
          <p:nvPr/>
        </p:nvPicPr>
        <p:blipFill>
          <a:blip r:embed="rId6"/>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2928773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272143" y="920294"/>
            <a:ext cx="8524803" cy="5477222"/>
          </a:xfrm>
          <a:prstGeom prst="rect">
            <a:avLst/>
          </a:prstGeom>
          <a:noFill/>
          <a:ln w="9525">
            <a:noFill/>
            <a:miter lim="800000"/>
            <a:headEnd/>
            <a:tailEnd/>
          </a:ln>
        </p:spPr>
        <p:txBody>
          <a:bodyPr/>
          <a:lstStyle/>
          <a:p>
            <a:pPr marL="3228975"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Fermi restando i compiti di </a:t>
            </a:r>
            <a:r>
              <a:rPr lang="it-IT" sz="1800" dirty="0">
                <a:solidFill>
                  <a:srgbClr val="FF6600"/>
                </a:solidFill>
                <a:latin typeface="Arial" panose="020B0604020202020204" pitchFamily="34" charset="0"/>
                <a:cs typeface="Arial" panose="020B0604020202020204" pitchFamily="34" charset="0"/>
              </a:rPr>
              <a:t>vigilanza e controllo</a:t>
            </a:r>
            <a:r>
              <a:rPr lang="it-IT" sz="1800" b="0" dirty="0">
                <a:latin typeface="Arial" panose="020B0604020202020204" pitchFamily="34" charset="0"/>
                <a:cs typeface="Arial" panose="020B0604020202020204" pitchFamily="34" charset="0"/>
              </a:rPr>
              <a:t> stabiliti dalle norme vigenti, le Arpa/</a:t>
            </a:r>
            <a:r>
              <a:rPr lang="it-IT" sz="1800" b="0" dirty="0" err="1">
                <a:latin typeface="Arial" panose="020B0604020202020204" pitchFamily="34" charset="0"/>
                <a:cs typeface="Arial" panose="020B0604020202020204" pitchFamily="34" charset="0"/>
              </a:rPr>
              <a:t>Appa</a:t>
            </a:r>
            <a:r>
              <a:rPr lang="it-IT" sz="1800" b="0" dirty="0">
                <a:latin typeface="Arial" panose="020B0604020202020204" pitchFamily="34" charset="0"/>
                <a:cs typeface="Arial" panose="020B0604020202020204" pitchFamily="34" charset="0"/>
              </a:rPr>
              <a:t> devono effettuare, secondo una </a:t>
            </a:r>
            <a:r>
              <a:rPr lang="it-IT" sz="1800" b="0" dirty="0">
                <a:solidFill>
                  <a:srgbClr val="FF6600"/>
                </a:solidFill>
                <a:latin typeface="Arial" panose="020B0604020202020204" pitchFamily="34" charset="0"/>
                <a:cs typeface="Arial" panose="020B0604020202020204" pitchFamily="34" charset="0"/>
              </a:rPr>
              <a:t>programmazione annuale</a:t>
            </a:r>
            <a:r>
              <a:rPr lang="it-IT" sz="1800" b="0" dirty="0">
                <a:latin typeface="Arial" panose="020B0604020202020204" pitchFamily="34" charset="0"/>
                <a:cs typeface="Arial" panose="020B0604020202020204" pitchFamily="34" charset="0"/>
              </a:rPr>
              <a:t>, le ispezioni, i controlli, i prelievi e le verifiche necessarie ad accertare il rispetto degli obblighi assunti nella Dichiarazione di utilizzo.</a:t>
            </a:r>
          </a:p>
          <a:p>
            <a:pPr algn="just" eaLnBrk="0" hangingPunct="0">
              <a:spcBef>
                <a:spcPct val="20000"/>
              </a:spcBef>
              <a:buClr>
                <a:schemeClr val="hlink"/>
              </a:buClr>
              <a:buSzPct val="70000"/>
            </a:pPr>
            <a:r>
              <a:rPr lang="it-IT" sz="1800" b="0" dirty="0">
                <a:solidFill>
                  <a:srgbClr val="FF6600"/>
                </a:solidFill>
                <a:latin typeface="Arial" panose="020B0604020202020204" pitchFamily="34" charset="0"/>
                <a:cs typeface="Arial" panose="020B0604020202020204" pitchFamily="34" charset="0"/>
              </a:rPr>
              <a:t>L'onere economico è a carico del produttore</a:t>
            </a:r>
            <a:r>
              <a:rPr lang="it-IT" sz="1800" b="0" dirty="0">
                <a:latin typeface="Arial" panose="020B0604020202020204" pitchFamily="34" charset="0"/>
                <a:cs typeface="Arial" panose="020B0604020202020204" pitchFamily="34" charset="0"/>
              </a:rPr>
              <a:t>. </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I controlli devono essere disposti "</a:t>
            </a:r>
            <a:r>
              <a:rPr lang="it-IT" sz="1800" b="0" dirty="0">
                <a:solidFill>
                  <a:srgbClr val="FF6600"/>
                </a:solidFill>
                <a:latin typeface="Arial" panose="020B0604020202020204" pitchFamily="34" charset="0"/>
                <a:cs typeface="Arial" panose="020B0604020202020204" pitchFamily="34" charset="0"/>
              </a:rPr>
              <a:t>anche" con metodo a campione</a:t>
            </a:r>
            <a:r>
              <a:rPr lang="it-IT" sz="1800" b="0" dirty="0">
                <a:latin typeface="Arial" panose="020B0604020202020204" pitchFamily="34" charset="0"/>
                <a:cs typeface="Arial" panose="020B0604020202020204" pitchFamily="34" charset="0"/>
              </a:rPr>
              <a:t>, sulla base o di programmi settoriali o di situazione di potenziale pericolo segnalate o rilevate.</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L'autorità competente deve disporre con </a:t>
            </a:r>
            <a:r>
              <a:rPr lang="it-IT" sz="1800" b="0" dirty="0">
                <a:solidFill>
                  <a:srgbClr val="FF6600"/>
                </a:solidFill>
                <a:latin typeface="Arial" panose="020B0604020202020204" pitchFamily="34" charset="0"/>
                <a:cs typeface="Arial" panose="020B0604020202020204" pitchFamily="34" charset="0"/>
              </a:rPr>
              <a:t>provvedimento motivato </a:t>
            </a:r>
            <a:r>
              <a:rPr lang="it-IT" sz="1800" b="0" dirty="0">
                <a:latin typeface="Arial" panose="020B0604020202020204" pitchFamily="34" charset="0"/>
                <a:cs typeface="Arial" panose="020B0604020202020204" pitchFamily="34" charset="0"/>
              </a:rPr>
              <a:t>il divieto di inizio ovvero di prosecuzione delle attività di gestione delle terre e rocce da scavo come sottoprodotti, qualora accerti la "</a:t>
            </a:r>
            <a:r>
              <a:rPr lang="it-IT" sz="1800" b="0" dirty="0">
                <a:solidFill>
                  <a:srgbClr val="FF6600"/>
                </a:solidFill>
                <a:latin typeface="Arial" panose="020B0604020202020204" pitchFamily="34" charset="0"/>
                <a:cs typeface="Arial" panose="020B0604020202020204" pitchFamily="34" charset="0"/>
              </a:rPr>
              <a:t>assenza</a:t>
            </a:r>
            <a:r>
              <a:rPr lang="it-IT" sz="1800" b="0" dirty="0">
                <a:latin typeface="Arial" panose="020B0604020202020204" pitchFamily="34" charset="0"/>
                <a:cs typeface="Arial" panose="020B0604020202020204" pitchFamily="34" charset="0"/>
              </a:rPr>
              <a:t>":</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1. dei requisiti per qualificare le terre come sottoprodotti; o</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2. delle circostanze "sopravvenute, impreviste o imprevedibili" richieste per la proroga della </a:t>
            </a:r>
            <a:r>
              <a:rPr lang="it-IT" sz="1800" b="0" dirty="0" err="1">
                <a:latin typeface="Arial" panose="020B0604020202020204" pitchFamily="34" charset="0"/>
                <a:cs typeface="Arial" panose="020B0604020202020204" pitchFamily="34" charset="0"/>
              </a:rPr>
              <a:t>Dicharazione</a:t>
            </a:r>
            <a:r>
              <a:rPr lang="it-IT" sz="1800" b="0" dirty="0">
                <a:latin typeface="Arial" panose="020B0604020202020204" pitchFamily="34" charset="0"/>
                <a:cs typeface="Arial" panose="020B0604020202020204" pitchFamily="34" charset="0"/>
              </a:rPr>
              <a:t>; </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3. delle circostanze per derogare al limite di numero di aggiornamenti della dichiarazione (2) previsto nel caso di variazione della destinazione/utilizzo delle terre.</a:t>
            </a:r>
          </a:p>
        </p:txBody>
      </p:sp>
      <p:pic>
        <p:nvPicPr>
          <p:cNvPr id="6" name="Immagine 5"/>
          <p:cNvPicPr>
            <a:picLocks noChangeAspect="1"/>
          </p:cNvPicPr>
          <p:nvPr/>
        </p:nvPicPr>
        <p:blipFill rotWithShape="1">
          <a:blip r:embed="rId2"/>
          <a:srcRect t="7883"/>
          <a:stretch/>
        </p:blipFill>
        <p:spPr>
          <a:xfrm>
            <a:off x="468441" y="974785"/>
            <a:ext cx="2940441" cy="1703064"/>
          </a:xfrm>
          <a:prstGeom prst="rect">
            <a:avLst/>
          </a:prstGeom>
        </p:spPr>
      </p:pic>
      <p:pic>
        <p:nvPicPr>
          <p:cNvPr id="9" name="Immagine 8">
            <a:extLst>
              <a:ext uri="{FF2B5EF4-FFF2-40B4-BE49-F238E27FC236}">
                <a16:creationId xmlns:a16="http://schemas.microsoft.com/office/drawing/2014/main" id="{11BA2AA1-E199-4E04-B515-F5EED9F394E6}"/>
              </a:ext>
            </a:extLst>
          </p:cNvPr>
          <p:cNvPicPr>
            <a:picLocks noChangeAspect="1"/>
          </p:cNvPicPr>
          <p:nvPr/>
        </p:nvPicPr>
        <p:blipFill>
          <a:blip r:embed="rId3"/>
          <a:stretch>
            <a:fillRect/>
          </a:stretch>
        </p:blipFill>
        <p:spPr>
          <a:xfrm>
            <a:off x="8169214" y="0"/>
            <a:ext cx="974785" cy="974785"/>
          </a:xfrm>
          <a:prstGeom prst="rect">
            <a:avLst/>
          </a:prstGeom>
        </p:spPr>
      </p:pic>
      <p:sp>
        <p:nvSpPr>
          <p:cNvPr id="10" name="CasellaDiTesto 8">
            <a:extLst>
              <a:ext uri="{FF2B5EF4-FFF2-40B4-BE49-F238E27FC236}">
                <a16:creationId xmlns:a16="http://schemas.microsoft.com/office/drawing/2014/main" id="{A50972AD-53FF-4BCF-B13C-E736E47DFA7A}"/>
              </a:ext>
            </a:extLst>
          </p:cNvPr>
          <p:cNvSpPr txBox="1">
            <a:spLocks noChangeArrowheads="1"/>
          </p:cNvSpPr>
          <p:nvPr/>
        </p:nvSpPr>
        <p:spPr bwMode="auto">
          <a:xfrm>
            <a:off x="576954" y="303756"/>
            <a:ext cx="8231239"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VIGILANZA E CONTROLLO</a:t>
            </a:r>
          </a:p>
        </p:txBody>
      </p:sp>
      <p:sp>
        <p:nvSpPr>
          <p:cNvPr id="11" name="CasellaDiTesto 8">
            <a:extLst>
              <a:ext uri="{FF2B5EF4-FFF2-40B4-BE49-F238E27FC236}">
                <a16:creationId xmlns:a16="http://schemas.microsoft.com/office/drawing/2014/main" id="{EEB7B43D-5D74-4867-B925-5416520D2CEC}"/>
              </a:ext>
            </a:extLst>
          </p:cNvPr>
          <p:cNvSpPr txBox="1">
            <a:spLocks noChangeArrowheads="1"/>
          </p:cNvSpPr>
          <p:nvPr/>
        </p:nvSpPr>
        <p:spPr bwMode="auto">
          <a:xfrm>
            <a:off x="2997432" y="-71796"/>
            <a:ext cx="3248395" cy="375552"/>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1400" dirty="0">
                <a:solidFill>
                  <a:srgbClr val="FF6600"/>
                </a:solidFill>
                <a:latin typeface="Arial" panose="020B0604020202020204" pitchFamily="34" charset="0"/>
                <a:cs typeface="Arial" panose="020B0604020202020204" pitchFamily="34" charset="0"/>
              </a:rPr>
              <a:t>CANTIERI DI PICCOLE DIMENSIONI</a:t>
            </a:r>
          </a:p>
        </p:txBody>
      </p:sp>
      <p:pic>
        <p:nvPicPr>
          <p:cNvPr id="13" name="Immagine 12">
            <a:extLst>
              <a:ext uri="{FF2B5EF4-FFF2-40B4-BE49-F238E27FC236}">
                <a16:creationId xmlns:a16="http://schemas.microsoft.com/office/drawing/2014/main" id="{1863DE81-CC76-4E06-A622-3B23B7F26E60}"/>
              </a:ext>
            </a:extLst>
          </p:cNvPr>
          <p:cNvPicPr>
            <a:picLocks noChangeAspect="1"/>
          </p:cNvPicPr>
          <p:nvPr/>
        </p:nvPicPr>
        <p:blipFill>
          <a:blip r:embed="rId4"/>
          <a:stretch>
            <a:fillRect/>
          </a:stretch>
        </p:blipFill>
        <p:spPr>
          <a:xfrm>
            <a:off x="132208" y="6304179"/>
            <a:ext cx="2940440" cy="508665"/>
          </a:xfrm>
          <a:prstGeom prst="rect">
            <a:avLst/>
          </a:prstGeom>
        </p:spPr>
      </p:pic>
      <p:pic>
        <p:nvPicPr>
          <p:cNvPr id="15" name="Immagine 14">
            <a:extLst>
              <a:ext uri="{FF2B5EF4-FFF2-40B4-BE49-F238E27FC236}">
                <a16:creationId xmlns:a16="http://schemas.microsoft.com/office/drawing/2014/main" id="{E1B6C2A0-35F3-4F88-9B7B-70E8D70E56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6" name="Immagine 15">
            <a:extLst>
              <a:ext uri="{FF2B5EF4-FFF2-40B4-BE49-F238E27FC236}">
                <a16:creationId xmlns:a16="http://schemas.microsoft.com/office/drawing/2014/main" id="{3FFEF0E0-EE83-495F-B1A5-0758C0259076}"/>
              </a:ext>
            </a:extLst>
          </p:cNvPr>
          <p:cNvPicPr>
            <a:picLocks noChangeAspect="1"/>
          </p:cNvPicPr>
          <p:nvPr/>
        </p:nvPicPr>
        <p:blipFill>
          <a:blip r:embed="rId6"/>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3386696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Immagine 11">
            <a:extLst>
              <a:ext uri="{FF2B5EF4-FFF2-40B4-BE49-F238E27FC236}">
                <a16:creationId xmlns:a16="http://schemas.microsoft.com/office/drawing/2014/main" id="{E1769FFE-8AF4-4A42-9957-4FB0F66F19B8}"/>
              </a:ext>
            </a:extLst>
          </p:cNvPr>
          <p:cNvPicPr>
            <a:picLocks noChangeAspect="1"/>
          </p:cNvPicPr>
          <p:nvPr/>
        </p:nvPicPr>
        <p:blipFill>
          <a:blip r:embed="rId2"/>
          <a:stretch>
            <a:fillRect/>
          </a:stretch>
        </p:blipFill>
        <p:spPr>
          <a:xfrm>
            <a:off x="132208" y="6304179"/>
            <a:ext cx="2940440" cy="508665"/>
          </a:xfrm>
          <a:prstGeom prst="rect">
            <a:avLst/>
          </a:prstGeom>
        </p:spPr>
      </p:pic>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200460" y="971559"/>
            <a:ext cx="8546575" cy="5509879"/>
          </a:xfrm>
          <a:prstGeom prst="rect">
            <a:avLst/>
          </a:prstGeom>
          <a:noFill/>
          <a:ln w="9525">
            <a:noFill/>
            <a:miter lim="800000"/>
            <a:headEnd/>
            <a:tailEnd/>
          </a:ln>
        </p:spPr>
        <p:txBody>
          <a:bodyPr/>
          <a:lstStyle/>
          <a:p>
            <a:pPr algn="just" eaLnBrk="0" hangingPunct="0">
              <a:spcBef>
                <a:spcPct val="20000"/>
              </a:spcBef>
              <a:buClr>
                <a:schemeClr val="hlink"/>
              </a:buClr>
              <a:buSzPct val="70000"/>
            </a:pPr>
            <a:r>
              <a:rPr lang="it-IT" sz="1800" dirty="0">
                <a:solidFill>
                  <a:srgbClr val="FF6600"/>
                </a:solidFill>
                <a:latin typeface="Arial" panose="020B0604020202020204" pitchFamily="34" charset="0"/>
                <a:cs typeface="Arial" panose="020B0604020202020204" pitchFamily="34" charset="0"/>
              </a:rPr>
              <a:t>L'avvenuto utilizzo </a:t>
            </a:r>
            <a:r>
              <a:rPr lang="it-IT" sz="1800" b="0" dirty="0">
                <a:latin typeface="Arial" panose="020B0604020202020204" pitchFamily="34" charset="0"/>
                <a:cs typeface="Arial" panose="020B0604020202020204" pitchFamily="34" charset="0"/>
              </a:rPr>
              <a:t>del materiale escavato in conformità alla Dichiarazione di utilizzo, deve essere attestato dal produttore, a conclusione dei lavori di utilizzo, attraverso la compilazione e la trasmissione "anche solo in via telematica« della </a:t>
            </a:r>
            <a:r>
              <a:rPr lang="it-IT" sz="1800" dirty="0">
                <a:solidFill>
                  <a:srgbClr val="FF6600"/>
                </a:solidFill>
                <a:latin typeface="Arial" panose="020B0604020202020204" pitchFamily="34" charset="0"/>
                <a:cs typeface="Arial" panose="020B0604020202020204" pitchFamily="34" charset="0"/>
              </a:rPr>
              <a:t>Dichiarazione di avvenuto Utilizzo (</a:t>
            </a:r>
            <a:r>
              <a:rPr lang="it-IT" sz="1800" dirty="0" err="1">
                <a:solidFill>
                  <a:srgbClr val="FF6600"/>
                </a:solidFill>
                <a:latin typeface="Arial" panose="020B0604020202020204" pitchFamily="34" charset="0"/>
                <a:cs typeface="Arial" panose="020B0604020202020204" pitchFamily="34" charset="0"/>
              </a:rPr>
              <a:t>DaU</a:t>
            </a:r>
            <a:r>
              <a:rPr lang="it-IT" sz="1800" dirty="0">
                <a:solidFill>
                  <a:srgbClr val="FF6600"/>
                </a:solidFill>
                <a:latin typeface="Arial" panose="020B0604020202020204" pitchFamily="34" charset="0"/>
                <a:cs typeface="Arial" panose="020B0604020202020204" pitchFamily="34" charset="0"/>
              </a:rPr>
              <a:t>).</a:t>
            </a:r>
          </a:p>
          <a:p>
            <a:pPr algn="just" eaLnBrk="0" hangingPunct="0">
              <a:spcBef>
                <a:spcPct val="20000"/>
              </a:spcBef>
              <a:buClr>
                <a:schemeClr val="hlink"/>
              </a:buClr>
              <a:buSzPct val="70000"/>
            </a:pPr>
            <a:endParaRPr lang="it-IT" sz="1800" b="0" dirty="0">
              <a:latin typeface="Arial" panose="020B0604020202020204" pitchFamily="34" charset="0"/>
              <a:cs typeface="Arial" panose="020B0604020202020204" pitchFamily="34" charset="0"/>
            </a:endParaRP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La </a:t>
            </a:r>
            <a:r>
              <a:rPr lang="it-IT" sz="1800" b="0" dirty="0" err="1">
                <a:latin typeface="Arial" panose="020B0604020202020204" pitchFamily="34" charset="0"/>
                <a:cs typeface="Arial" panose="020B0604020202020204" pitchFamily="34" charset="0"/>
              </a:rPr>
              <a:t>Dau</a:t>
            </a:r>
            <a:r>
              <a:rPr lang="it-IT" sz="1800" b="0" dirty="0">
                <a:latin typeface="Arial" panose="020B0604020202020204" pitchFamily="34" charset="0"/>
                <a:cs typeface="Arial" panose="020B0604020202020204" pitchFamily="34" charset="0"/>
              </a:rPr>
              <a:t> deve precisare la </a:t>
            </a:r>
            <a:r>
              <a:rPr lang="it-IT" sz="1800" b="0" u="sng" dirty="0">
                <a:latin typeface="Arial" panose="020B0604020202020204" pitchFamily="34" charset="0"/>
                <a:cs typeface="Arial" panose="020B0604020202020204" pitchFamily="34" charset="0"/>
              </a:rPr>
              <a:t>quantità</a:t>
            </a:r>
            <a:r>
              <a:rPr lang="it-IT" sz="1800" b="0" dirty="0">
                <a:latin typeface="Arial" panose="020B0604020202020204" pitchFamily="34" charset="0"/>
                <a:cs typeface="Arial" panose="020B0604020202020204" pitchFamily="34" charset="0"/>
              </a:rPr>
              <a:t> (in metri cubi) di terre e rocce da scavo utilizzate e l'ubicazione dell'opera o del processo produttivo in cui sono state utilizzate</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La </a:t>
            </a:r>
            <a:r>
              <a:rPr lang="it-IT" sz="1800" b="0" dirty="0" err="1">
                <a:latin typeface="Arial" panose="020B0604020202020204" pitchFamily="34" charset="0"/>
                <a:cs typeface="Arial" panose="020B0604020202020204" pitchFamily="34" charset="0"/>
              </a:rPr>
              <a:t>Dau</a:t>
            </a:r>
            <a:r>
              <a:rPr lang="it-IT" sz="1800" b="0" dirty="0">
                <a:latin typeface="Arial" panose="020B0604020202020204" pitchFamily="34" charset="0"/>
                <a:cs typeface="Arial" panose="020B0604020202020204" pitchFamily="34" charset="0"/>
              </a:rPr>
              <a:t> deve essere trasmessa </a:t>
            </a:r>
            <a:r>
              <a:rPr lang="it-IT" sz="1800" b="0" u="sng" dirty="0">
                <a:latin typeface="Arial" panose="020B0604020202020204" pitchFamily="34" charset="0"/>
                <a:cs typeface="Arial" panose="020B0604020202020204" pitchFamily="34" charset="0"/>
              </a:rPr>
              <a:t>entro il termine di validità</a:t>
            </a:r>
            <a:r>
              <a:rPr lang="it-IT" sz="1800" b="0" dirty="0">
                <a:latin typeface="Arial" panose="020B0604020202020204" pitchFamily="34" charset="0"/>
                <a:cs typeface="Arial" panose="020B0604020202020204" pitchFamily="34" charset="0"/>
              </a:rPr>
              <a:t> della Dichiarazione di utilizzo ai seguenti soggetti:</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1. Arpa/Appa competente per il sito di utilizzo;</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2. Comune del sito di produzione;</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3. Comune del sito di utilizzo.</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L'omessa trasmissione nei termini comporta la </a:t>
            </a:r>
            <a:r>
              <a:rPr lang="it-IT" sz="1800" b="0" u="sng" dirty="0">
                <a:latin typeface="Arial" panose="020B0604020202020204" pitchFamily="34" charset="0"/>
                <a:cs typeface="Arial" panose="020B0604020202020204" pitchFamily="34" charset="0"/>
              </a:rPr>
              <a:t>cessazione "immediata" della qualifica </a:t>
            </a:r>
            <a:r>
              <a:rPr lang="it-IT" sz="1800" b="0" dirty="0">
                <a:latin typeface="Arial" panose="020B0604020202020204" pitchFamily="34" charset="0"/>
                <a:cs typeface="Arial" panose="020B0604020202020204" pitchFamily="34" charset="0"/>
              </a:rPr>
              <a:t>come sottoprodotti delle terre.</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Il Dpr stabilisce espressamente che il </a:t>
            </a:r>
            <a:r>
              <a:rPr lang="it-IT" sz="1800" b="0" u="sng" dirty="0">
                <a:latin typeface="Arial" panose="020B0604020202020204" pitchFamily="34" charset="0"/>
                <a:cs typeface="Arial" panose="020B0604020202020204" pitchFamily="34" charset="0"/>
              </a:rPr>
              <a:t>deposito intermedio </a:t>
            </a:r>
            <a:r>
              <a:rPr lang="it-IT" sz="1800" b="0" dirty="0">
                <a:latin typeface="Arial" panose="020B0604020202020204" pitchFamily="34" charset="0"/>
                <a:cs typeface="Arial" panose="020B0604020202020204" pitchFamily="34" charset="0"/>
              </a:rPr>
              <a:t>delle terre e rocce da scavo qualificate sottoprodotti </a:t>
            </a:r>
            <a:r>
              <a:rPr lang="it-IT" sz="1800" b="0" u="sng" dirty="0">
                <a:latin typeface="Arial" panose="020B0604020202020204" pitchFamily="34" charset="0"/>
                <a:cs typeface="Arial" panose="020B0604020202020204" pitchFamily="34" charset="0"/>
              </a:rPr>
              <a:t>"non costituisce utilizzo"</a:t>
            </a:r>
          </a:p>
        </p:txBody>
      </p:sp>
      <p:sp>
        <p:nvSpPr>
          <p:cNvPr id="8" name="CasellaDiTesto 8">
            <a:extLst>
              <a:ext uri="{FF2B5EF4-FFF2-40B4-BE49-F238E27FC236}">
                <a16:creationId xmlns:a16="http://schemas.microsoft.com/office/drawing/2014/main" id="{80856696-1BE3-4256-B15D-6C0E1A6A2385}"/>
              </a:ext>
            </a:extLst>
          </p:cNvPr>
          <p:cNvSpPr txBox="1">
            <a:spLocks noChangeArrowheads="1"/>
          </p:cNvSpPr>
          <p:nvPr/>
        </p:nvSpPr>
        <p:spPr bwMode="auto">
          <a:xfrm>
            <a:off x="576954" y="303756"/>
            <a:ext cx="8231239"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DICHIARAZIONE DI AVVENUTO UTILIZZO</a:t>
            </a:r>
          </a:p>
        </p:txBody>
      </p:sp>
      <p:sp>
        <p:nvSpPr>
          <p:cNvPr id="9" name="CasellaDiTesto 8">
            <a:extLst>
              <a:ext uri="{FF2B5EF4-FFF2-40B4-BE49-F238E27FC236}">
                <a16:creationId xmlns:a16="http://schemas.microsoft.com/office/drawing/2014/main" id="{C0408B12-432C-4066-94E8-652583C96A77}"/>
              </a:ext>
            </a:extLst>
          </p:cNvPr>
          <p:cNvSpPr txBox="1">
            <a:spLocks noChangeArrowheads="1"/>
          </p:cNvSpPr>
          <p:nvPr/>
        </p:nvSpPr>
        <p:spPr bwMode="auto">
          <a:xfrm>
            <a:off x="2997432" y="-71796"/>
            <a:ext cx="3248395" cy="375552"/>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1400" dirty="0">
                <a:solidFill>
                  <a:srgbClr val="FF6600"/>
                </a:solidFill>
                <a:latin typeface="Arial" panose="020B0604020202020204" pitchFamily="34" charset="0"/>
                <a:cs typeface="Arial" panose="020B0604020202020204" pitchFamily="34" charset="0"/>
              </a:rPr>
              <a:t>CANTIERI DI PICCOLE DIMENSIONI</a:t>
            </a:r>
          </a:p>
        </p:txBody>
      </p:sp>
      <p:pic>
        <p:nvPicPr>
          <p:cNvPr id="10" name="Immagine 9">
            <a:extLst>
              <a:ext uri="{FF2B5EF4-FFF2-40B4-BE49-F238E27FC236}">
                <a16:creationId xmlns:a16="http://schemas.microsoft.com/office/drawing/2014/main" id="{31288201-DF94-461D-8B9F-7C96DFEBC261}"/>
              </a:ext>
            </a:extLst>
          </p:cNvPr>
          <p:cNvPicPr>
            <a:picLocks noChangeAspect="1"/>
          </p:cNvPicPr>
          <p:nvPr/>
        </p:nvPicPr>
        <p:blipFill>
          <a:blip r:embed="rId3"/>
          <a:stretch>
            <a:fillRect/>
          </a:stretch>
        </p:blipFill>
        <p:spPr>
          <a:xfrm>
            <a:off x="8169214" y="0"/>
            <a:ext cx="974785" cy="974785"/>
          </a:xfrm>
          <a:prstGeom prst="rect">
            <a:avLst/>
          </a:prstGeom>
        </p:spPr>
      </p:pic>
      <p:pic>
        <p:nvPicPr>
          <p:cNvPr id="14" name="Immagine 13">
            <a:extLst>
              <a:ext uri="{FF2B5EF4-FFF2-40B4-BE49-F238E27FC236}">
                <a16:creationId xmlns:a16="http://schemas.microsoft.com/office/drawing/2014/main" id="{83C487CA-86EC-43B2-9204-66D8591D2B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5" name="Immagine 14">
            <a:extLst>
              <a:ext uri="{FF2B5EF4-FFF2-40B4-BE49-F238E27FC236}">
                <a16:creationId xmlns:a16="http://schemas.microsoft.com/office/drawing/2014/main" id="{16D7CE98-7BDE-482A-9A7A-C5F09B11B262}"/>
              </a:ext>
            </a:extLst>
          </p:cNvPr>
          <p:cNvPicPr>
            <a:picLocks noChangeAspect="1"/>
          </p:cNvPicPr>
          <p:nvPr/>
        </p:nvPicPr>
        <p:blipFill>
          <a:blip r:embed="rId5"/>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23218001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ttangolo 11">
            <a:extLst>
              <a:ext uri="{FF2B5EF4-FFF2-40B4-BE49-F238E27FC236}">
                <a16:creationId xmlns:a16="http://schemas.microsoft.com/office/drawing/2014/main" id="{383C1E89-0AA3-45E4-97D2-BB6C362743E2}"/>
              </a:ext>
            </a:extLst>
          </p:cNvPr>
          <p:cNvSpPr/>
          <p:nvPr/>
        </p:nvSpPr>
        <p:spPr>
          <a:xfrm>
            <a:off x="1024546" y="1323007"/>
            <a:ext cx="7834782" cy="1569660"/>
          </a:xfrm>
          <a:prstGeom prst="rect">
            <a:avLst/>
          </a:prstGeom>
        </p:spPr>
        <p:txBody>
          <a:bodyPr wrap="square">
            <a:spAutoFit/>
          </a:bodyPr>
          <a:lstStyle/>
          <a:p>
            <a:pPr algn="just"/>
            <a:r>
              <a:rPr lang="it-IT" b="0" dirty="0"/>
              <a:t>Ministero – PAT</a:t>
            </a:r>
          </a:p>
          <a:p>
            <a:pPr algn="just"/>
            <a:endParaRPr lang="it-IT" b="0" dirty="0"/>
          </a:p>
          <a:p>
            <a:pPr algn="just"/>
            <a:endParaRPr lang="it-IT" b="0" dirty="0"/>
          </a:p>
          <a:p>
            <a:pPr algn="just"/>
            <a:r>
              <a:rPr lang="it-IT" b="0" dirty="0"/>
              <a:t>Oggetto: Riscontro vs. nota prot. n. S504/2018/189861/1.2.3. Richiesta di parere in merito alla disciplina di cui all’articolo 7 del D.P.R. n. 120/2017 “Regolamento recante la disciplina della gestione delle terre e rocce da scavo”. </a:t>
            </a:r>
          </a:p>
        </p:txBody>
      </p:sp>
      <p:pic>
        <p:nvPicPr>
          <p:cNvPr id="3" name="Immagine 2">
            <a:extLst>
              <a:ext uri="{FF2B5EF4-FFF2-40B4-BE49-F238E27FC236}">
                <a16:creationId xmlns:a16="http://schemas.microsoft.com/office/drawing/2014/main" id="{D832FE4B-9034-4FE5-A0C8-4286D0C1440C}"/>
              </a:ext>
            </a:extLst>
          </p:cNvPr>
          <p:cNvPicPr>
            <a:picLocks noChangeAspect="1"/>
          </p:cNvPicPr>
          <p:nvPr/>
        </p:nvPicPr>
        <p:blipFill>
          <a:blip r:embed="rId2"/>
          <a:stretch>
            <a:fillRect/>
          </a:stretch>
        </p:blipFill>
        <p:spPr>
          <a:xfrm>
            <a:off x="912760" y="3728885"/>
            <a:ext cx="3517331" cy="1392186"/>
          </a:xfrm>
          <a:prstGeom prst="rect">
            <a:avLst/>
          </a:prstGeom>
        </p:spPr>
      </p:pic>
      <p:pic>
        <p:nvPicPr>
          <p:cNvPr id="12290" name="Picture 2" descr="Risultati immagini per provincia trento">
            <a:extLst>
              <a:ext uri="{FF2B5EF4-FFF2-40B4-BE49-F238E27FC236}">
                <a16:creationId xmlns:a16="http://schemas.microsoft.com/office/drawing/2014/main" id="{1254C426-B78C-4B2D-BFE6-7228BA792A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8884" y="3646476"/>
            <a:ext cx="2612307" cy="1408650"/>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8">
            <a:extLst>
              <a:ext uri="{FF2B5EF4-FFF2-40B4-BE49-F238E27FC236}">
                <a16:creationId xmlns:a16="http://schemas.microsoft.com/office/drawing/2014/main" id="{B86CEDE7-D64F-4676-A454-522278C2ADE5}"/>
              </a:ext>
            </a:extLst>
          </p:cNvPr>
          <p:cNvSpPr txBox="1">
            <a:spLocks noChangeArrowheads="1"/>
          </p:cNvSpPr>
          <p:nvPr/>
        </p:nvSpPr>
        <p:spPr bwMode="auto">
          <a:xfrm>
            <a:off x="576954" y="303756"/>
            <a:ext cx="8231239" cy="496996"/>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000" dirty="0">
                <a:solidFill>
                  <a:srgbClr val="FF6600"/>
                </a:solidFill>
                <a:latin typeface="Arial" panose="020B0604020202020204" pitchFamily="34" charset="0"/>
                <a:cs typeface="Arial" panose="020B0604020202020204" pitchFamily="34" charset="0"/>
              </a:rPr>
              <a:t>DICHIARAZIONE DI AVVENUTO UTILIZZO</a:t>
            </a:r>
          </a:p>
        </p:txBody>
      </p:sp>
      <p:sp>
        <p:nvSpPr>
          <p:cNvPr id="11" name="CasellaDiTesto 10">
            <a:extLst>
              <a:ext uri="{FF2B5EF4-FFF2-40B4-BE49-F238E27FC236}">
                <a16:creationId xmlns:a16="http://schemas.microsoft.com/office/drawing/2014/main" id="{6503F415-483F-4C4D-AD2C-562E5E7146F8}"/>
              </a:ext>
            </a:extLst>
          </p:cNvPr>
          <p:cNvSpPr txBox="1">
            <a:spLocks noChangeArrowheads="1"/>
          </p:cNvSpPr>
          <p:nvPr/>
        </p:nvSpPr>
        <p:spPr bwMode="auto">
          <a:xfrm>
            <a:off x="2997432" y="-71796"/>
            <a:ext cx="3248395" cy="375552"/>
          </a:xfrm>
          <a:prstGeom prst="rect">
            <a:avLst/>
          </a:prstGeom>
          <a:noFill/>
          <a:ln w="9525">
            <a:noFill/>
            <a:miter lim="800000"/>
            <a:headEnd/>
            <a:tailEnd/>
          </a:ln>
        </p:spPr>
        <p:txBody>
          <a:bodyPr wrap="square">
            <a:spAutoFit/>
          </a:bodyPr>
          <a:lstStyle/>
          <a:p>
            <a:pPr algn="ctr">
              <a:lnSpc>
                <a:spcPct val="150000"/>
              </a:lnSpc>
              <a:spcBef>
                <a:spcPts val="1200"/>
              </a:spcBef>
              <a:buClr>
                <a:schemeClr val="tx1"/>
              </a:buClr>
            </a:pPr>
            <a:r>
              <a:rPr lang="it-IT" sz="1400" dirty="0">
                <a:solidFill>
                  <a:srgbClr val="FF6600"/>
                </a:solidFill>
                <a:latin typeface="Arial" panose="020B0604020202020204" pitchFamily="34" charset="0"/>
                <a:cs typeface="Arial" panose="020B0604020202020204" pitchFamily="34" charset="0"/>
              </a:rPr>
              <a:t>CANTIERI DI PICCOLE DIMENSIONI</a:t>
            </a:r>
          </a:p>
        </p:txBody>
      </p:sp>
      <p:pic>
        <p:nvPicPr>
          <p:cNvPr id="13" name="Immagine 12">
            <a:extLst>
              <a:ext uri="{FF2B5EF4-FFF2-40B4-BE49-F238E27FC236}">
                <a16:creationId xmlns:a16="http://schemas.microsoft.com/office/drawing/2014/main" id="{49CDFD0A-C343-44F1-88AA-466071698845}"/>
              </a:ext>
            </a:extLst>
          </p:cNvPr>
          <p:cNvPicPr>
            <a:picLocks noChangeAspect="1"/>
          </p:cNvPicPr>
          <p:nvPr/>
        </p:nvPicPr>
        <p:blipFill>
          <a:blip r:embed="rId4"/>
          <a:stretch>
            <a:fillRect/>
          </a:stretch>
        </p:blipFill>
        <p:spPr>
          <a:xfrm>
            <a:off x="8169214" y="0"/>
            <a:ext cx="974785" cy="974785"/>
          </a:xfrm>
          <a:prstGeom prst="rect">
            <a:avLst/>
          </a:prstGeom>
        </p:spPr>
      </p:pic>
      <p:pic>
        <p:nvPicPr>
          <p:cNvPr id="9" name="Immagine 8">
            <a:extLst>
              <a:ext uri="{FF2B5EF4-FFF2-40B4-BE49-F238E27FC236}">
                <a16:creationId xmlns:a16="http://schemas.microsoft.com/office/drawing/2014/main" id="{8AB4B5F3-7CC5-4CDA-BCB2-DD12583F26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4" name="Immagine 13">
            <a:extLst>
              <a:ext uri="{FF2B5EF4-FFF2-40B4-BE49-F238E27FC236}">
                <a16:creationId xmlns:a16="http://schemas.microsoft.com/office/drawing/2014/main" id="{CF3C4FD7-DC5D-4428-8CA9-0B7C1358DFE0}"/>
              </a:ext>
            </a:extLst>
          </p:cNvPr>
          <p:cNvPicPr>
            <a:picLocks noChangeAspect="1"/>
          </p:cNvPicPr>
          <p:nvPr/>
        </p:nvPicPr>
        <p:blipFill>
          <a:blip r:embed="rId6"/>
          <a:stretch>
            <a:fillRect/>
          </a:stretch>
        </p:blipFill>
        <p:spPr>
          <a:xfrm>
            <a:off x="4226959" y="6249384"/>
            <a:ext cx="1365324" cy="551418"/>
          </a:xfrm>
          <a:prstGeom prst="rect">
            <a:avLst/>
          </a:prstGeom>
        </p:spPr>
      </p:pic>
      <p:pic>
        <p:nvPicPr>
          <p:cNvPr id="15" name="Immagine 14">
            <a:extLst>
              <a:ext uri="{FF2B5EF4-FFF2-40B4-BE49-F238E27FC236}">
                <a16:creationId xmlns:a16="http://schemas.microsoft.com/office/drawing/2014/main" id="{86D5A329-0C92-4BD9-877E-EB090D431D7C}"/>
              </a:ext>
            </a:extLst>
          </p:cNvPr>
          <p:cNvPicPr>
            <a:picLocks noChangeAspect="1"/>
          </p:cNvPicPr>
          <p:nvPr/>
        </p:nvPicPr>
        <p:blipFill>
          <a:blip r:embed="rId7"/>
          <a:stretch>
            <a:fillRect/>
          </a:stretch>
        </p:blipFill>
        <p:spPr>
          <a:xfrm>
            <a:off x="132208" y="6304179"/>
            <a:ext cx="2940440" cy="508665"/>
          </a:xfrm>
          <a:prstGeom prst="rect">
            <a:avLst/>
          </a:prstGeom>
        </p:spPr>
      </p:pic>
    </p:spTree>
    <p:extLst>
      <p:ext uri="{BB962C8B-B14F-4D97-AF65-F5344CB8AC3E}">
        <p14:creationId xmlns:p14="http://schemas.microsoft.com/office/powerpoint/2010/main" val="31703626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D661152-94AD-4588-8A3A-46C84F1D39F8}"/>
              </a:ext>
            </a:extLst>
          </p:cNvPr>
          <p:cNvSpPr txBox="1">
            <a:spLocks noChangeArrowheads="1"/>
          </p:cNvSpPr>
          <p:nvPr/>
        </p:nvSpPr>
        <p:spPr bwMode="auto">
          <a:xfrm>
            <a:off x="381000" y="839165"/>
            <a:ext cx="8415946" cy="5758451"/>
          </a:xfrm>
          <a:prstGeom prst="rect">
            <a:avLst/>
          </a:prstGeom>
          <a:noFill/>
          <a:ln w="9525">
            <a:noFill/>
            <a:miter lim="800000"/>
            <a:headEnd/>
            <a:tailEnd/>
          </a:ln>
        </p:spPr>
        <p:txBody>
          <a:bodyPr/>
          <a:lstStyle/>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Nel caso in cui i materiali non rientrino tra le esclusioni dettate dall'articolo </a:t>
            </a:r>
            <a:r>
              <a:rPr lang="it-IT" sz="1800" b="0" dirty="0">
                <a:solidFill>
                  <a:srgbClr val="FF6600"/>
                </a:solidFill>
                <a:latin typeface="Arial" panose="020B0604020202020204" pitchFamily="34" charset="0"/>
                <a:cs typeface="Arial" panose="020B0604020202020204" pitchFamily="34" charset="0"/>
              </a:rPr>
              <a:t>185</a:t>
            </a:r>
            <a:r>
              <a:rPr lang="it-IT" sz="1800" b="0" dirty="0">
                <a:latin typeface="Arial" panose="020B0604020202020204" pitchFamily="34" charset="0"/>
                <a:cs typeface="Arial" panose="020B0604020202020204" pitchFamily="34" charset="0"/>
              </a:rPr>
              <a:t> o nella definizione di sottoprodotto dell'articolo </a:t>
            </a:r>
            <a:r>
              <a:rPr lang="it-IT" sz="1800" b="0" dirty="0">
                <a:solidFill>
                  <a:srgbClr val="FF6600"/>
                </a:solidFill>
                <a:latin typeface="Arial" panose="020B0604020202020204" pitchFamily="34" charset="0"/>
                <a:cs typeface="Arial" panose="020B0604020202020204" pitchFamily="34" charset="0"/>
              </a:rPr>
              <a:t>184-bis</a:t>
            </a:r>
            <a:r>
              <a:rPr lang="it-IT" sz="1800" b="0" dirty="0">
                <a:latin typeface="Arial" panose="020B0604020202020204" pitchFamily="34" charset="0"/>
                <a:cs typeface="Arial" panose="020B0604020202020204" pitchFamily="34" charset="0"/>
              </a:rPr>
              <a:t>, le stesse sono da considerarsi </a:t>
            </a:r>
            <a:r>
              <a:rPr lang="it-IT" sz="1800" dirty="0">
                <a:solidFill>
                  <a:srgbClr val="FF6600"/>
                </a:solidFill>
                <a:latin typeface="Arial" panose="020B0604020202020204" pitchFamily="34" charset="0"/>
                <a:cs typeface="Arial" panose="020B0604020202020204" pitchFamily="34" charset="0"/>
              </a:rPr>
              <a:t>rifiuti</a:t>
            </a:r>
            <a:r>
              <a:rPr lang="it-IT" sz="1800" dirty="0">
                <a:latin typeface="Arial" panose="020B0604020202020204" pitchFamily="34" charset="0"/>
                <a:cs typeface="Arial" panose="020B0604020202020204" pitchFamily="34" charset="0"/>
              </a:rPr>
              <a:t> </a:t>
            </a:r>
            <a:r>
              <a:rPr lang="it-IT" sz="1800" b="0" dirty="0">
                <a:latin typeface="Arial" panose="020B0604020202020204" pitchFamily="34" charset="0"/>
                <a:cs typeface="Arial" panose="020B0604020202020204" pitchFamily="34" charset="0"/>
              </a:rPr>
              <a:t>(speciali)</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In relazione a tale ipotesi, ci si riferisce </a:t>
            </a:r>
            <a:r>
              <a:rPr lang="it-IT" sz="1800" b="0" u="sng" dirty="0">
                <a:solidFill>
                  <a:srgbClr val="FF6600"/>
                </a:solidFill>
                <a:latin typeface="Arial" panose="020B0604020202020204" pitchFamily="34" charset="0"/>
                <a:cs typeface="Arial" panose="020B0604020202020204" pitchFamily="34" charset="0"/>
              </a:rPr>
              <a:t>all'articolo 23 </a:t>
            </a:r>
            <a:r>
              <a:rPr lang="it-IT" sz="1800" b="0" u="sng" dirty="0">
                <a:latin typeface="Arial" panose="020B0604020202020204" pitchFamily="34" charset="0"/>
                <a:cs typeface="Arial" panose="020B0604020202020204" pitchFamily="34" charset="0"/>
              </a:rPr>
              <a:t>del </a:t>
            </a:r>
            <a:r>
              <a:rPr lang="it-IT" sz="1800" b="0" u="sng" dirty="0" err="1">
                <a:latin typeface="Arial" panose="020B0604020202020204" pitchFamily="34" charset="0"/>
                <a:cs typeface="Arial" panose="020B0604020202020204" pitchFamily="34" charset="0"/>
              </a:rPr>
              <a:t>Dpr</a:t>
            </a:r>
            <a:r>
              <a:rPr lang="it-IT" sz="1800" b="0" u="sng" dirty="0">
                <a:latin typeface="Arial" panose="020B0604020202020204" pitchFamily="34" charset="0"/>
                <a:cs typeface="Arial" panose="020B0604020202020204" pitchFamily="34" charset="0"/>
              </a:rPr>
              <a:t> 120/2017</a:t>
            </a:r>
            <a:r>
              <a:rPr lang="it-IT" sz="1800" b="0" dirty="0">
                <a:latin typeface="Arial" panose="020B0604020202020204" pitchFamily="34" charset="0"/>
                <a:cs typeface="Arial" panose="020B0604020202020204" pitchFamily="34" charset="0"/>
              </a:rPr>
              <a:t>, che presenta le seguenti </a:t>
            </a:r>
            <a:r>
              <a:rPr lang="it-IT" sz="1800" b="0" u="sng" dirty="0">
                <a:latin typeface="Arial" panose="020B0604020202020204" pitchFamily="34" charset="0"/>
                <a:cs typeface="Arial" panose="020B0604020202020204" pitchFamily="34" charset="0"/>
              </a:rPr>
              <a:t>novità:</a:t>
            </a:r>
          </a:p>
          <a:p>
            <a:pPr marL="285750" indent="-285750" algn="just" eaLnBrk="0" hangingPunct="0">
              <a:spcBef>
                <a:spcPct val="20000"/>
              </a:spcBef>
              <a:buClr>
                <a:schemeClr val="hlink"/>
              </a:buClr>
              <a:buSzPct val="70000"/>
              <a:buFont typeface="Arial" panose="020B0604020202020204" pitchFamily="34" charset="0"/>
              <a:buChar char="•"/>
            </a:pPr>
            <a:r>
              <a:rPr lang="it-IT" sz="1800" b="0" dirty="0">
                <a:latin typeface="Arial" panose="020B0604020202020204" pitchFamily="34" charset="0"/>
                <a:cs typeface="Arial" panose="020B0604020202020204" pitchFamily="34" charset="0"/>
              </a:rPr>
              <a:t>il </a:t>
            </a:r>
            <a:r>
              <a:rPr lang="it-IT" sz="1800" b="0" dirty="0">
                <a:solidFill>
                  <a:srgbClr val="FF6600"/>
                </a:solidFill>
                <a:latin typeface="Arial" panose="020B0604020202020204" pitchFamily="34" charset="0"/>
                <a:cs typeface="Arial" panose="020B0604020202020204" pitchFamily="34" charset="0"/>
              </a:rPr>
              <a:t>deposito</a:t>
            </a:r>
            <a:r>
              <a:rPr lang="it-IT" sz="1800" b="0" dirty="0">
                <a:latin typeface="Arial" panose="020B0604020202020204" pitchFamily="34" charset="0"/>
                <a:cs typeface="Arial" panose="020B0604020202020204" pitchFamily="34" charset="0"/>
              </a:rPr>
              <a:t> (cadenza trimestrale) passa da 30 a 4000 mc </a:t>
            </a:r>
          </a:p>
          <a:p>
            <a:pPr marL="285750" indent="-285750" algn="just" eaLnBrk="0" hangingPunct="0">
              <a:spcBef>
                <a:spcPct val="20000"/>
              </a:spcBef>
              <a:buClr>
                <a:schemeClr val="hlink"/>
              </a:buClr>
              <a:buSzPct val="70000"/>
              <a:buFont typeface="Arial" panose="020B0604020202020204" pitchFamily="34" charset="0"/>
              <a:buChar char="•"/>
            </a:pPr>
            <a:r>
              <a:rPr lang="it-IT" sz="1800" b="0" dirty="0">
                <a:latin typeface="Arial" panose="020B0604020202020204" pitchFamily="34" charset="0"/>
                <a:cs typeface="Arial" panose="020B0604020202020204" pitchFamily="34" charset="0"/>
              </a:rPr>
              <a:t>i rifiuti classificati </a:t>
            </a:r>
            <a:r>
              <a:rPr lang="it-IT" sz="1800" b="0" dirty="0">
                <a:solidFill>
                  <a:srgbClr val="FF6600"/>
                </a:solidFill>
                <a:latin typeface="Arial" panose="020B0604020202020204" pitchFamily="34" charset="0"/>
                <a:cs typeface="Arial" panose="020B0604020202020204" pitchFamily="34" charset="0"/>
              </a:rPr>
              <a:t>pericolosi </a:t>
            </a:r>
            <a:r>
              <a:rPr lang="it-IT" sz="1800" b="0" dirty="0">
                <a:latin typeface="Arial" panose="020B0604020202020204" pitchFamily="34" charset="0"/>
                <a:cs typeface="Arial" panose="020B0604020202020204" pitchFamily="34" charset="0"/>
              </a:rPr>
              <a:t>passano da 10 a 800 mc (parte dei 4000), </a:t>
            </a:r>
          </a:p>
          <a:p>
            <a:pPr marL="285750" indent="-285750" algn="just" eaLnBrk="0" hangingPunct="0">
              <a:spcBef>
                <a:spcPct val="20000"/>
              </a:spcBef>
              <a:buClr>
                <a:schemeClr val="hlink"/>
              </a:buClr>
              <a:buSzPct val="70000"/>
              <a:buFont typeface="Arial" panose="020B0604020202020204" pitchFamily="34" charset="0"/>
              <a:buChar char="•"/>
            </a:pPr>
            <a:r>
              <a:rPr lang="it-IT" sz="1800" b="0" dirty="0">
                <a:latin typeface="Arial" panose="020B0604020202020204" pitchFamily="34" charset="0"/>
                <a:cs typeface="Arial" panose="020B0604020202020204" pitchFamily="34" charset="0"/>
              </a:rPr>
              <a:t>il riferimento geografico per il deposito è rappresentato dal "sito di produzione",</a:t>
            </a:r>
          </a:p>
          <a:p>
            <a:pPr marL="285750" indent="-285750" algn="just" eaLnBrk="0" hangingPunct="0">
              <a:spcBef>
                <a:spcPct val="20000"/>
              </a:spcBef>
              <a:buClr>
                <a:schemeClr val="hlink"/>
              </a:buClr>
              <a:buSzPct val="70000"/>
              <a:buFont typeface="Arial" panose="020B0604020202020204" pitchFamily="34" charset="0"/>
              <a:buChar char="•"/>
            </a:pPr>
            <a:r>
              <a:rPr lang="it-IT" sz="1800" b="0" dirty="0">
                <a:latin typeface="Arial" panose="020B0604020202020204" pitchFamily="34" charset="0"/>
                <a:cs typeface="Arial" panose="020B0604020202020204" pitchFamily="34" charset="0"/>
              </a:rPr>
              <a:t>nel caso le terre contengano </a:t>
            </a:r>
            <a:r>
              <a:rPr lang="it-IT" sz="1800" b="0" dirty="0">
                <a:solidFill>
                  <a:srgbClr val="FF6600"/>
                </a:solidFill>
                <a:latin typeface="Arial" panose="020B0604020202020204" pitchFamily="34" charset="0"/>
                <a:cs typeface="Arial" panose="020B0604020202020204" pitchFamily="34" charset="0"/>
              </a:rPr>
              <a:t>Pop</a:t>
            </a:r>
            <a:r>
              <a:rPr lang="it-IT" sz="1800" b="0" dirty="0">
                <a:latin typeface="Arial" panose="020B0604020202020204" pitchFamily="34" charset="0"/>
                <a:cs typeface="Arial" panose="020B0604020202020204" pitchFamily="34" charset="0"/>
              </a:rPr>
              <a:t>, vengono depositate con gli accorgimenti riservati a dei rifiuti contenenti sostanze pericolose;</a:t>
            </a:r>
          </a:p>
          <a:p>
            <a:pPr marL="342900" indent="-342900" algn="just" eaLnBrk="0" hangingPunct="0">
              <a:spcBef>
                <a:spcPct val="20000"/>
              </a:spcBef>
              <a:buClr>
                <a:schemeClr val="hlink"/>
              </a:buClr>
              <a:buSzPct val="70000"/>
              <a:buFont typeface="Arial" panose="020B0604020202020204" pitchFamily="34" charset="0"/>
              <a:buChar char="•"/>
            </a:pPr>
            <a:r>
              <a:rPr lang="it-IT" sz="1800" b="0" dirty="0">
                <a:latin typeface="Arial" panose="020B0604020202020204" pitchFamily="34" charset="0"/>
                <a:cs typeface="Arial" panose="020B0604020202020204" pitchFamily="34" charset="0"/>
              </a:rPr>
              <a:t>nel caso di </a:t>
            </a:r>
            <a:r>
              <a:rPr lang="it-IT" sz="1800" b="0" dirty="0">
                <a:solidFill>
                  <a:srgbClr val="FF6600"/>
                </a:solidFill>
                <a:latin typeface="Arial" panose="020B0604020202020204" pitchFamily="34" charset="0"/>
                <a:cs typeface="Arial" panose="020B0604020202020204" pitchFamily="34" charset="0"/>
              </a:rPr>
              <a:t>rifiuti pericolosi</a:t>
            </a:r>
            <a:r>
              <a:rPr lang="it-IT" sz="1800" b="0" dirty="0">
                <a:latin typeface="Arial" panose="020B0604020202020204" pitchFamily="34" charset="0"/>
                <a:cs typeface="Arial" panose="020B0604020202020204" pitchFamily="34" charset="0"/>
              </a:rPr>
              <a:t>, il deposito deve essere realizzato in maniera tale da evitare la contaminazione delle matrici ambientali, garantendo, in particolare:</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 un idoneo isolamento dal </a:t>
            </a:r>
            <a:r>
              <a:rPr lang="it-IT" sz="1800" b="0" dirty="0">
                <a:solidFill>
                  <a:srgbClr val="FF6600"/>
                </a:solidFill>
                <a:latin typeface="Arial" panose="020B0604020202020204" pitchFamily="34" charset="0"/>
                <a:cs typeface="Arial" panose="020B0604020202020204" pitchFamily="34" charset="0"/>
              </a:rPr>
              <a:t>suolo</a:t>
            </a:r>
            <a:r>
              <a:rPr lang="it-IT" sz="1800" b="0" dirty="0">
                <a:latin typeface="Arial" panose="020B0604020202020204" pitchFamily="34" charset="0"/>
                <a:cs typeface="Arial" panose="020B0604020202020204" pitchFamily="34" charset="0"/>
              </a:rPr>
              <a:t>;</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 la protezione dall'azione del </a:t>
            </a:r>
            <a:r>
              <a:rPr lang="it-IT" sz="1800" b="0" dirty="0">
                <a:solidFill>
                  <a:srgbClr val="FF6600"/>
                </a:solidFill>
                <a:latin typeface="Arial" panose="020B0604020202020204" pitchFamily="34" charset="0"/>
                <a:cs typeface="Arial" panose="020B0604020202020204" pitchFamily="34" charset="0"/>
              </a:rPr>
              <a:t>vento</a:t>
            </a:r>
            <a:r>
              <a:rPr lang="it-IT" sz="1800" b="0" dirty="0">
                <a:latin typeface="Arial" panose="020B0604020202020204" pitchFamily="34" charset="0"/>
                <a:cs typeface="Arial" panose="020B0604020202020204" pitchFamily="34" charset="0"/>
              </a:rPr>
              <a:t>;</a:t>
            </a:r>
          </a:p>
          <a:p>
            <a:pPr algn="just" eaLnBrk="0" hangingPunct="0">
              <a:spcBef>
                <a:spcPct val="20000"/>
              </a:spcBef>
              <a:buClr>
                <a:schemeClr val="hlink"/>
              </a:buClr>
              <a:buSzPct val="70000"/>
            </a:pPr>
            <a:r>
              <a:rPr lang="it-IT" sz="1800" b="0" dirty="0">
                <a:latin typeface="Arial" panose="020B0604020202020204" pitchFamily="34" charset="0"/>
                <a:cs typeface="Arial" panose="020B0604020202020204" pitchFamily="34" charset="0"/>
              </a:rPr>
              <a:t>— la protezione dalle </a:t>
            </a:r>
            <a:r>
              <a:rPr lang="it-IT" sz="1800" b="0" dirty="0">
                <a:solidFill>
                  <a:srgbClr val="FF6600"/>
                </a:solidFill>
                <a:latin typeface="Arial" panose="020B0604020202020204" pitchFamily="34" charset="0"/>
                <a:cs typeface="Arial" panose="020B0604020202020204" pitchFamily="34" charset="0"/>
              </a:rPr>
              <a:t>acque meteoriche</a:t>
            </a:r>
            <a:r>
              <a:rPr lang="it-IT" sz="1800" b="0" dirty="0">
                <a:latin typeface="Arial" panose="020B0604020202020204" pitchFamily="34" charset="0"/>
                <a:cs typeface="Arial" panose="020B0604020202020204" pitchFamily="34" charset="0"/>
              </a:rPr>
              <a:t>, anche con il convogliamento delle acque stesse.</a:t>
            </a:r>
          </a:p>
        </p:txBody>
      </p:sp>
      <p:sp>
        <p:nvSpPr>
          <p:cNvPr id="5" name="CasellaDiTesto 8">
            <a:extLst>
              <a:ext uri="{FF2B5EF4-FFF2-40B4-BE49-F238E27FC236}">
                <a16:creationId xmlns:a16="http://schemas.microsoft.com/office/drawing/2014/main" id="{842CD6EB-FF1C-465A-9CD8-FD6142F6F5B4}"/>
              </a:ext>
            </a:extLst>
          </p:cNvPr>
          <p:cNvSpPr txBox="1">
            <a:spLocks noChangeArrowheads="1"/>
          </p:cNvSpPr>
          <p:nvPr/>
        </p:nvSpPr>
        <p:spPr bwMode="auto">
          <a:xfrm>
            <a:off x="912760" y="139080"/>
            <a:ext cx="8231239" cy="618374"/>
          </a:xfrm>
          <a:prstGeom prst="rect">
            <a:avLst/>
          </a:prstGeom>
          <a:noFill/>
          <a:ln w="9525">
            <a:noFill/>
            <a:miter lim="800000"/>
            <a:headEnd/>
            <a:tailEnd/>
          </a:ln>
        </p:spPr>
        <p:txBody>
          <a:bodyPr wrap="square">
            <a:spAutoFit/>
          </a:bodyPr>
          <a:lstStyle/>
          <a:p>
            <a:pPr>
              <a:lnSpc>
                <a:spcPct val="150000"/>
              </a:lnSpc>
              <a:spcBef>
                <a:spcPts val="1200"/>
              </a:spcBef>
              <a:buClr>
                <a:schemeClr val="tx1"/>
              </a:buClr>
            </a:pPr>
            <a:r>
              <a:rPr lang="it-IT" sz="2600" dirty="0" err="1">
                <a:solidFill>
                  <a:srgbClr val="FF6600"/>
                </a:solidFill>
                <a:latin typeface="Arial" panose="020B0604020202020204" pitchFamily="34" charset="0"/>
                <a:cs typeface="Arial" panose="020B0604020202020204" pitchFamily="34" charset="0"/>
              </a:rPr>
              <a:t>TeR</a:t>
            </a:r>
            <a:r>
              <a:rPr lang="it-IT" sz="2600" dirty="0">
                <a:solidFill>
                  <a:srgbClr val="FF6600"/>
                </a:solidFill>
                <a:latin typeface="Arial" panose="020B0604020202020204" pitchFamily="34" charset="0"/>
                <a:cs typeface="Arial" panose="020B0604020202020204" pitchFamily="34" charset="0"/>
              </a:rPr>
              <a:t> GESTITE COME RIFIUTI</a:t>
            </a:r>
          </a:p>
        </p:txBody>
      </p:sp>
      <p:pic>
        <p:nvPicPr>
          <p:cNvPr id="7" name="Immagine 6">
            <a:extLst>
              <a:ext uri="{FF2B5EF4-FFF2-40B4-BE49-F238E27FC236}">
                <a16:creationId xmlns:a16="http://schemas.microsoft.com/office/drawing/2014/main" id="{E6B5AC71-6135-4A95-A334-02DFF9F7061C}"/>
              </a:ext>
            </a:extLst>
          </p:cNvPr>
          <p:cNvPicPr>
            <a:picLocks noChangeAspect="1"/>
          </p:cNvPicPr>
          <p:nvPr/>
        </p:nvPicPr>
        <p:blipFill>
          <a:blip r:embed="rId2"/>
          <a:stretch>
            <a:fillRect/>
          </a:stretch>
        </p:blipFill>
        <p:spPr>
          <a:xfrm>
            <a:off x="132208" y="6304179"/>
            <a:ext cx="2940440" cy="508665"/>
          </a:xfrm>
          <a:prstGeom prst="rect">
            <a:avLst/>
          </a:prstGeom>
        </p:spPr>
      </p:pic>
      <p:pic>
        <p:nvPicPr>
          <p:cNvPr id="8" name="Immagine 7">
            <a:extLst>
              <a:ext uri="{FF2B5EF4-FFF2-40B4-BE49-F238E27FC236}">
                <a16:creationId xmlns:a16="http://schemas.microsoft.com/office/drawing/2014/main" id="{3AC89584-2AD8-4101-BA2B-955B878439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8774" y="6326068"/>
            <a:ext cx="2003018" cy="403418"/>
          </a:xfrm>
          <a:prstGeom prst="rect">
            <a:avLst/>
          </a:prstGeom>
        </p:spPr>
      </p:pic>
      <p:pic>
        <p:nvPicPr>
          <p:cNvPr id="10" name="Immagine 9">
            <a:extLst>
              <a:ext uri="{FF2B5EF4-FFF2-40B4-BE49-F238E27FC236}">
                <a16:creationId xmlns:a16="http://schemas.microsoft.com/office/drawing/2014/main" id="{40FA19BB-B7B5-4511-83F1-36F5EE3DDBF5}"/>
              </a:ext>
            </a:extLst>
          </p:cNvPr>
          <p:cNvPicPr>
            <a:picLocks noChangeAspect="1"/>
          </p:cNvPicPr>
          <p:nvPr/>
        </p:nvPicPr>
        <p:blipFill>
          <a:blip r:embed="rId4"/>
          <a:stretch>
            <a:fillRect/>
          </a:stretch>
        </p:blipFill>
        <p:spPr>
          <a:xfrm>
            <a:off x="4226959" y="6249384"/>
            <a:ext cx="1365324" cy="551418"/>
          </a:xfrm>
          <a:prstGeom prst="rect">
            <a:avLst/>
          </a:prstGeom>
        </p:spPr>
      </p:pic>
    </p:spTree>
    <p:extLst>
      <p:ext uri="{BB962C8B-B14F-4D97-AF65-F5344CB8AC3E}">
        <p14:creationId xmlns:p14="http://schemas.microsoft.com/office/powerpoint/2010/main" val="4118443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3" name="Rectangle 7"/>
          <p:cNvSpPr>
            <a:spLocks noChangeArrowheads="1"/>
          </p:cNvSpPr>
          <p:nvPr/>
        </p:nvSpPr>
        <p:spPr bwMode="auto">
          <a:xfrm>
            <a:off x="588507" y="2426148"/>
            <a:ext cx="7966075" cy="769441"/>
          </a:xfrm>
          <a:prstGeom prst="rect">
            <a:avLst/>
          </a:prstGeom>
          <a:noFill/>
          <a:ln w="9525">
            <a:noFill/>
            <a:miter lim="800000"/>
            <a:headEnd/>
            <a:tailEnd/>
          </a:ln>
          <a:effectLst/>
        </p:spPr>
        <p:txBody>
          <a:bodyPr wrap="square" anchor="ctr">
            <a:spAutoFit/>
          </a:bodyPr>
          <a:lstStyle/>
          <a:p>
            <a:pPr algn="ctr"/>
            <a:r>
              <a:rPr lang="it-IT" sz="2200" dirty="0">
                <a:latin typeface="Arial" charset="0"/>
              </a:rPr>
              <a:t>WEBINAR</a:t>
            </a:r>
          </a:p>
          <a:p>
            <a:pPr algn="ctr"/>
            <a:r>
              <a:rPr lang="it-IT" sz="2200" dirty="0">
                <a:latin typeface="Arial" charset="0"/>
              </a:rPr>
              <a:t>TERRE E ROCCE DA SCAVO</a:t>
            </a:r>
          </a:p>
        </p:txBody>
      </p:sp>
      <p:sp>
        <p:nvSpPr>
          <p:cNvPr id="9226" name="Rectangle 10"/>
          <p:cNvSpPr>
            <a:spLocks noChangeArrowheads="1"/>
          </p:cNvSpPr>
          <p:nvPr/>
        </p:nvSpPr>
        <p:spPr bwMode="auto">
          <a:xfrm>
            <a:off x="628195" y="3663255"/>
            <a:ext cx="7886701" cy="1200329"/>
          </a:xfrm>
          <a:prstGeom prst="rect">
            <a:avLst/>
          </a:prstGeom>
          <a:noFill/>
          <a:ln w="9525">
            <a:noFill/>
            <a:miter lim="800000"/>
            <a:headEnd/>
            <a:tailEnd/>
          </a:ln>
          <a:effectLst/>
        </p:spPr>
        <p:txBody>
          <a:bodyPr wrap="square" anchor="ctr">
            <a:spAutoFit/>
          </a:bodyPr>
          <a:lstStyle/>
          <a:p>
            <a:pPr algn="ctr"/>
            <a:r>
              <a:rPr lang="it-IT" sz="1800" dirty="0">
                <a:solidFill>
                  <a:schemeClr val="bg1"/>
                </a:solidFill>
                <a:latin typeface="Arial" panose="020B0604020202020204" pitchFamily="34" charset="0"/>
                <a:cs typeface="Arial" panose="020B0604020202020204" pitchFamily="34" charset="0"/>
              </a:rPr>
              <a:t>DPR </a:t>
            </a:r>
            <a:r>
              <a:rPr lang="it-IT" sz="1800" dirty="0">
                <a:latin typeface="Arial" panose="020B0604020202020204" pitchFamily="34" charset="0"/>
                <a:cs typeface="Arial" panose="020B0604020202020204" pitchFamily="34" charset="0"/>
              </a:rPr>
              <a:t>13 giugno 2017, n. 120, Riordino  e semplificazione  della  disciplina  sulla  gestione delle terre  e  rocce d a  scavo</a:t>
            </a:r>
          </a:p>
          <a:p>
            <a:pPr algn="ctr"/>
            <a:endParaRPr lang="it-IT" sz="1800" dirty="0">
              <a:latin typeface="Arial" panose="020B0604020202020204" pitchFamily="34" charset="0"/>
              <a:cs typeface="Arial" panose="020B0604020202020204" pitchFamily="34" charset="0"/>
            </a:endParaRPr>
          </a:p>
          <a:p>
            <a:pPr algn="ctr"/>
            <a:r>
              <a:rPr lang="it-IT" sz="1800" dirty="0">
                <a:latin typeface="Arial" panose="020B0604020202020204" pitchFamily="34" charset="0"/>
                <a:cs typeface="Arial" panose="020B0604020202020204" pitchFamily="34" charset="0"/>
              </a:rPr>
              <a:t>Linee guida SNPA 2019</a:t>
            </a:r>
          </a:p>
        </p:txBody>
      </p:sp>
      <p:pic>
        <p:nvPicPr>
          <p:cNvPr id="4" name="Immagine 3">
            <a:extLst>
              <a:ext uri="{FF2B5EF4-FFF2-40B4-BE49-F238E27FC236}">
                <a16:creationId xmlns:a16="http://schemas.microsoft.com/office/drawing/2014/main" id="{5327B463-A1E4-46A2-BFAE-A2DC6D375316}"/>
              </a:ext>
            </a:extLst>
          </p:cNvPr>
          <p:cNvPicPr>
            <a:picLocks noChangeAspect="1"/>
          </p:cNvPicPr>
          <p:nvPr/>
        </p:nvPicPr>
        <p:blipFill rotWithShape="1">
          <a:blip r:embed="rId3"/>
          <a:srcRect r="83075"/>
          <a:stretch/>
        </p:blipFill>
        <p:spPr>
          <a:xfrm>
            <a:off x="406628" y="431874"/>
            <a:ext cx="688927" cy="704150"/>
          </a:xfrm>
          <a:prstGeom prst="rect">
            <a:avLst/>
          </a:prstGeom>
        </p:spPr>
      </p:pic>
      <p:pic>
        <p:nvPicPr>
          <p:cNvPr id="10" name="Immagine 9">
            <a:extLst>
              <a:ext uri="{FF2B5EF4-FFF2-40B4-BE49-F238E27FC236}">
                <a16:creationId xmlns:a16="http://schemas.microsoft.com/office/drawing/2014/main" id="{06711D2E-7D9D-4BC6-A2DF-9E6AD9F60749}"/>
              </a:ext>
            </a:extLst>
          </p:cNvPr>
          <p:cNvPicPr>
            <a:picLocks noChangeAspect="1"/>
          </p:cNvPicPr>
          <p:nvPr/>
        </p:nvPicPr>
        <p:blipFill rotWithShape="1">
          <a:blip r:embed="rId3"/>
          <a:srcRect l="17843" t="62174"/>
          <a:stretch/>
        </p:blipFill>
        <p:spPr>
          <a:xfrm>
            <a:off x="406628" y="1107532"/>
            <a:ext cx="2060527" cy="164115"/>
          </a:xfrm>
          <a:prstGeom prst="rect">
            <a:avLst/>
          </a:prstGeom>
        </p:spPr>
      </p:pic>
      <p:pic>
        <p:nvPicPr>
          <p:cNvPr id="5" name="Immagine 4">
            <a:extLst>
              <a:ext uri="{FF2B5EF4-FFF2-40B4-BE49-F238E27FC236}">
                <a16:creationId xmlns:a16="http://schemas.microsoft.com/office/drawing/2014/main" id="{F8FE3AFD-8C8B-4110-A028-CB34E1FECA1F}"/>
              </a:ext>
            </a:extLst>
          </p:cNvPr>
          <p:cNvPicPr>
            <a:picLocks noChangeAspect="1"/>
          </p:cNvPicPr>
          <p:nvPr/>
        </p:nvPicPr>
        <p:blipFill>
          <a:blip r:embed="rId4"/>
          <a:stretch>
            <a:fillRect/>
          </a:stretch>
        </p:blipFill>
        <p:spPr>
          <a:xfrm>
            <a:off x="3619421" y="431874"/>
            <a:ext cx="1905157" cy="769441"/>
          </a:xfrm>
          <a:prstGeom prst="rect">
            <a:avLst/>
          </a:prstGeom>
        </p:spPr>
      </p:pic>
      <p:sp>
        <p:nvSpPr>
          <p:cNvPr id="11" name="Rectangle 10">
            <a:extLst>
              <a:ext uri="{FF2B5EF4-FFF2-40B4-BE49-F238E27FC236}">
                <a16:creationId xmlns:a16="http://schemas.microsoft.com/office/drawing/2014/main" id="{0D82B928-F0CF-4B08-AE9D-C1A064B3D432}"/>
              </a:ext>
            </a:extLst>
          </p:cNvPr>
          <p:cNvSpPr>
            <a:spLocks noChangeArrowheads="1"/>
          </p:cNvSpPr>
          <p:nvPr/>
        </p:nvSpPr>
        <p:spPr bwMode="auto">
          <a:xfrm>
            <a:off x="406627" y="5524340"/>
            <a:ext cx="2060527" cy="1015663"/>
          </a:xfrm>
          <a:prstGeom prst="rect">
            <a:avLst/>
          </a:prstGeom>
          <a:noFill/>
          <a:ln w="9525">
            <a:noFill/>
            <a:miter lim="800000"/>
            <a:headEnd/>
            <a:tailEnd/>
          </a:ln>
          <a:effectLst/>
        </p:spPr>
        <p:txBody>
          <a:bodyPr wrap="square" anchor="ctr">
            <a:spAutoFit/>
          </a:bodyPr>
          <a:lstStyle/>
          <a:p>
            <a:r>
              <a:rPr lang="it-IT" sz="1200" dirty="0">
                <a:latin typeface="Arial" panose="020B0604020202020204" pitchFamily="34" charset="0"/>
                <a:cs typeface="Arial" panose="020B0604020202020204" pitchFamily="34" charset="0"/>
              </a:rPr>
              <a:t>Contatti:</a:t>
            </a:r>
          </a:p>
          <a:p>
            <a:r>
              <a:rPr lang="it-IT" sz="1200" dirty="0">
                <a:latin typeface="Arial" panose="020B0604020202020204" pitchFamily="34" charset="0"/>
                <a:cs typeface="Arial" panose="020B0604020202020204" pitchFamily="34" charset="0"/>
              </a:rPr>
              <a:t>Dr. Geol. Dario Zulberti</a:t>
            </a:r>
          </a:p>
          <a:p>
            <a:r>
              <a:rPr lang="it-IT" sz="1200" dirty="0">
                <a:latin typeface="Arial" panose="020B0604020202020204" pitchFamily="34" charset="0"/>
                <a:cs typeface="Arial" panose="020B0604020202020204" pitchFamily="34" charset="0"/>
              </a:rPr>
              <a:t>Cell. 333 72 60 000 </a:t>
            </a:r>
          </a:p>
          <a:p>
            <a:r>
              <a:rPr lang="it-IT" sz="1200" dirty="0">
                <a:latin typeface="Arial" panose="020B0604020202020204" pitchFamily="34" charset="0"/>
                <a:cs typeface="Arial" panose="020B0604020202020204" pitchFamily="34" charset="0"/>
                <a:hlinkClick r:id="rId5"/>
              </a:rPr>
              <a:t>www.zulberti.eu</a:t>
            </a:r>
            <a:endParaRPr lang="it-IT" sz="1200" dirty="0">
              <a:latin typeface="Arial" panose="020B0604020202020204" pitchFamily="34" charset="0"/>
              <a:cs typeface="Arial" panose="020B0604020202020204" pitchFamily="34" charset="0"/>
            </a:endParaRPr>
          </a:p>
          <a:p>
            <a:r>
              <a:rPr lang="it-IT" sz="1200" dirty="0">
                <a:latin typeface="Arial" panose="020B0604020202020204" pitchFamily="34" charset="0"/>
                <a:cs typeface="Arial" panose="020B0604020202020204" pitchFamily="34" charset="0"/>
                <a:hlinkClick r:id="rId6"/>
              </a:rPr>
              <a:t>d.zulberti@zulberti.eu</a:t>
            </a:r>
            <a:endParaRPr lang="it-IT" sz="1200" dirty="0">
              <a:latin typeface="Arial" panose="020B0604020202020204" pitchFamily="34" charset="0"/>
              <a:cs typeface="Arial" panose="020B0604020202020204" pitchFamily="34" charset="0"/>
            </a:endParaRPr>
          </a:p>
        </p:txBody>
      </p:sp>
      <p:pic>
        <p:nvPicPr>
          <p:cNvPr id="12" name="Immagine 11">
            <a:extLst>
              <a:ext uri="{FF2B5EF4-FFF2-40B4-BE49-F238E27FC236}">
                <a16:creationId xmlns:a16="http://schemas.microsoft.com/office/drawing/2014/main" id="{0FD6E808-C84F-4103-BB30-B8286A6024A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92865" y="698500"/>
            <a:ext cx="2215263" cy="339709"/>
          </a:xfrm>
          <a:prstGeom prst="rect">
            <a:avLst/>
          </a:prstGeom>
        </p:spPr>
      </p:pic>
      <p:sp>
        <p:nvSpPr>
          <p:cNvPr id="13" name="Rectangle 10">
            <a:extLst>
              <a:ext uri="{FF2B5EF4-FFF2-40B4-BE49-F238E27FC236}">
                <a16:creationId xmlns:a16="http://schemas.microsoft.com/office/drawing/2014/main" id="{1D94A9D7-E59A-4C08-9570-9D50DE26F9CC}"/>
              </a:ext>
            </a:extLst>
          </p:cNvPr>
          <p:cNvSpPr>
            <a:spLocks noChangeArrowheads="1"/>
          </p:cNvSpPr>
          <p:nvPr/>
        </p:nvSpPr>
        <p:spPr bwMode="auto">
          <a:xfrm>
            <a:off x="6676846" y="6263004"/>
            <a:ext cx="2060527" cy="276999"/>
          </a:xfrm>
          <a:prstGeom prst="rect">
            <a:avLst/>
          </a:prstGeom>
          <a:noFill/>
          <a:ln w="9525">
            <a:noFill/>
            <a:miter lim="800000"/>
            <a:headEnd/>
            <a:tailEnd/>
          </a:ln>
          <a:effectLst/>
        </p:spPr>
        <p:txBody>
          <a:bodyPr wrap="square" anchor="ctr">
            <a:spAutoFit/>
          </a:bodyPr>
          <a:lstStyle/>
          <a:p>
            <a:pPr algn="r"/>
            <a:r>
              <a:rPr lang="it-IT" sz="1200" dirty="0">
                <a:latin typeface="Arial" panose="020B0604020202020204" pitchFamily="34" charset="0"/>
                <a:cs typeface="Arial" panose="020B0604020202020204" pitchFamily="34" charset="0"/>
              </a:rPr>
              <a:t>Trento – Aprile 2020</a:t>
            </a:r>
          </a:p>
        </p:txBody>
      </p:sp>
    </p:spTree>
    <p:extLst>
      <p:ext uri="{BB962C8B-B14F-4D97-AF65-F5344CB8AC3E}">
        <p14:creationId xmlns:p14="http://schemas.microsoft.com/office/powerpoint/2010/main" val="3167315539"/>
      </p:ext>
    </p:extLst>
  </p:cSld>
  <p:clrMapOvr>
    <a:masterClrMapping/>
  </p:clrMapOvr>
</p:sld>
</file>

<file path=ppt/theme/theme1.xml><?xml version="1.0" encoding="utf-8"?>
<a:theme xmlns:a="http://schemas.openxmlformats.org/drawingml/2006/main" name="1_Strisce larghe">
  <a:themeElements>
    <a:clrScheme name="1_Strisce larghe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fontScheme name="1_Strisce larghe">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
            <a:schemeClr val="tx1"/>
          </a:buClr>
          <a:buSzTx/>
          <a:buFontTx/>
          <a:buChar char="•"/>
          <a:tabLst/>
          <a:defRPr kumimoji="0" lang="it-IT" sz="1600" b="1" i="0" u="none" strike="noStrike" cap="none" normalizeH="0" baseline="0" smtClean="0">
            <a:ln>
              <a:noFill/>
            </a:ln>
            <a:solidFill>
              <a:schemeClr val="tx1"/>
            </a:solidFill>
            <a:effectLst/>
            <a:latin typeface="Times New Roman" pitchFamily="18"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
            <a:schemeClr val="tx1"/>
          </a:buClr>
          <a:buSzTx/>
          <a:buFontTx/>
          <a:buChar char="•"/>
          <a:tabLst/>
          <a:defRPr kumimoji="0" lang="it-IT" sz="1600" b="1" i="0" u="none" strike="noStrike" cap="none" normalizeH="0" baseline="0" smtClean="0">
            <a:ln>
              <a:noFill/>
            </a:ln>
            <a:solidFill>
              <a:schemeClr val="tx1"/>
            </a:solidFill>
            <a:effectLst/>
            <a:latin typeface="Times New Roman" pitchFamily="18" charset="0"/>
            <a:cs typeface="Arial" charset="0"/>
          </a:defRPr>
        </a:defPPr>
      </a:lstStyle>
    </a:lnDef>
  </a:objectDefaults>
  <a:extraClrSchemeLst>
    <a:extraClrScheme>
      <a:clrScheme name="1_Strisce larghe 1">
        <a:dk1>
          <a:srgbClr val="356677"/>
        </a:dk1>
        <a:lt1>
          <a:srgbClr val="FFFFFF"/>
        </a:lt1>
        <a:dk2>
          <a:srgbClr val="3E798E"/>
        </a:dk2>
        <a:lt2>
          <a:srgbClr val="FFFFCC"/>
        </a:lt2>
        <a:accent1>
          <a:srgbClr val="7FA0B1"/>
        </a:accent1>
        <a:accent2>
          <a:srgbClr val="3A7184"/>
        </a:accent2>
        <a:accent3>
          <a:srgbClr val="AFBEC6"/>
        </a:accent3>
        <a:accent4>
          <a:srgbClr val="DADADA"/>
        </a:accent4>
        <a:accent5>
          <a:srgbClr val="C0CDD5"/>
        </a:accent5>
        <a:accent6>
          <a:srgbClr val="346677"/>
        </a:accent6>
        <a:hlink>
          <a:srgbClr val="FFBF0B"/>
        </a:hlink>
        <a:folHlink>
          <a:srgbClr val="CC9900"/>
        </a:folHlink>
      </a:clrScheme>
      <a:clrMap bg1="dk2" tx1="lt1" bg2="dk1" tx2="lt2" accent1="accent1" accent2="accent2" accent3="accent3" accent4="accent4" accent5="accent5" accent6="accent6" hlink="hlink" folHlink="folHlink"/>
    </a:extraClrScheme>
    <a:extraClrScheme>
      <a:clrScheme name="1_Strisce larghe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clrMap bg1="lt1" tx1="dk1" bg2="lt2" tx2="dk2" accent1="accent1" accent2="accent2" accent3="accent3" accent4="accent4" accent5="accent5" accent6="accent6" hlink="hlink" folHlink="folHlink"/>
    </a:extraClrScheme>
    <a:extraClrScheme>
      <a:clrScheme name="1_Strisce larghe 3">
        <a:dk1>
          <a:srgbClr val="000000"/>
        </a:dk1>
        <a:lt1>
          <a:srgbClr val="EAEAEA"/>
        </a:lt1>
        <a:dk2>
          <a:srgbClr val="000000"/>
        </a:dk2>
        <a:lt2>
          <a:srgbClr val="EAEAEA"/>
        </a:lt2>
        <a:accent1>
          <a:srgbClr val="FFFFFF"/>
        </a:accent1>
        <a:accent2>
          <a:srgbClr val="DDDDDD"/>
        </a:accent2>
        <a:accent3>
          <a:srgbClr val="F3F3F3"/>
        </a:accent3>
        <a:accent4>
          <a:srgbClr val="000000"/>
        </a:accent4>
        <a:accent5>
          <a:srgbClr val="FFFFFF"/>
        </a:accent5>
        <a:accent6>
          <a:srgbClr val="C8C8C8"/>
        </a:accent6>
        <a:hlink>
          <a:srgbClr val="777777"/>
        </a:hlink>
        <a:folHlink>
          <a:srgbClr val="969696"/>
        </a:folHlink>
      </a:clrScheme>
      <a:clrMap bg1="lt1" tx1="dk1" bg2="lt2" tx2="dk2" accent1="accent1" accent2="accent2" accent3="accent3" accent4="accent4" accent5="accent5" accent6="accent6" hlink="hlink" folHlink="folHlink"/>
    </a:extraClrScheme>
    <a:extraClrScheme>
      <a:clrScheme name="1_Strisce larghe 4">
        <a:dk1>
          <a:srgbClr val="492417"/>
        </a:dk1>
        <a:lt1>
          <a:srgbClr val="D4D5C3"/>
        </a:lt1>
        <a:dk2>
          <a:srgbClr val="6E4900"/>
        </a:dk2>
        <a:lt2>
          <a:srgbClr val="B9BA9C"/>
        </a:lt2>
        <a:accent1>
          <a:srgbClr val="DBD8CF"/>
        </a:accent1>
        <a:accent2>
          <a:srgbClr val="C7C8B0"/>
        </a:accent2>
        <a:accent3>
          <a:srgbClr val="E6E7DE"/>
        </a:accent3>
        <a:accent4>
          <a:srgbClr val="3D1D12"/>
        </a:accent4>
        <a:accent5>
          <a:srgbClr val="EAE9E4"/>
        </a:accent5>
        <a:accent6>
          <a:srgbClr val="B4B59F"/>
        </a:accent6>
        <a:hlink>
          <a:srgbClr val="CC9900"/>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31369</TotalTime>
  <Words>2743</Words>
  <Application>Microsoft Office PowerPoint</Application>
  <PresentationFormat>Presentazione su schermo (4:3)</PresentationFormat>
  <Paragraphs>252</Paragraphs>
  <Slides>31</Slides>
  <Notes>2</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31</vt:i4>
      </vt:variant>
    </vt:vector>
  </HeadingPairs>
  <TitlesOfParts>
    <vt:vector size="41" baseType="lpstr">
      <vt:lpstr>Arial</vt:lpstr>
      <vt:lpstr>Century Gothic</vt:lpstr>
      <vt:lpstr>Franklin Gothic Demi</vt:lpstr>
      <vt:lpstr>Tahoma</vt:lpstr>
      <vt:lpstr>Times New Roman</vt:lpstr>
      <vt:lpstr>Verdana</vt:lpstr>
      <vt:lpstr>Wingdings</vt:lpstr>
      <vt:lpstr>Wingdings 3</vt:lpstr>
      <vt:lpstr>1_Strisce larghe</vt:lpstr>
      <vt:lpstr>Filo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ICMQ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Orsenigo Lorenzo</dc:creator>
  <cp:lastModifiedBy>Diego Geronazzo</cp:lastModifiedBy>
  <cp:revision>1068</cp:revision>
  <cp:lastPrinted>2019-11-04T14:33:09Z</cp:lastPrinted>
  <dcterms:created xsi:type="dcterms:W3CDTF">1999-09-09T10:06:45Z</dcterms:created>
  <dcterms:modified xsi:type="dcterms:W3CDTF">2020-04-06T12:23:02Z</dcterms:modified>
</cp:coreProperties>
</file>