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116" r:id="rId1"/>
  </p:sldMasterIdLst>
  <p:sldIdLst>
    <p:sldId id="256" r:id="rId2"/>
    <p:sldId id="260" r:id="rId3"/>
    <p:sldId id="261" r:id="rId4"/>
    <p:sldId id="262" r:id="rId5"/>
    <p:sldId id="263" r:id="rId6"/>
    <p:sldId id="264" r:id="rId7"/>
    <p:sldId id="265" r:id="rId8"/>
    <p:sldId id="266" r:id="rId9"/>
  </p:sldIdLst>
  <p:sldSz cx="9144000" cy="6858000" type="screen4x3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26" d="100"/>
          <a:sy n="126" d="100"/>
        </p:scale>
        <p:origin x="-1182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3A815D-4BFE-447A-9A6B-1E1861579436}" type="datetimeFigureOut">
              <a:rPr lang="it-IT" smtClean="0"/>
              <a:pPr/>
              <a:t>16/02/2018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EDE5DA-6AEE-4F24-BFAA-D6393D56762C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3A815D-4BFE-447A-9A6B-1E1861579436}" type="datetimeFigureOut">
              <a:rPr lang="it-IT" smtClean="0"/>
              <a:pPr/>
              <a:t>16/02/2018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EDE5DA-6AEE-4F24-BFAA-D6393D56762C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3A815D-4BFE-447A-9A6B-1E1861579436}" type="datetimeFigureOut">
              <a:rPr lang="it-IT" smtClean="0"/>
              <a:pPr/>
              <a:t>16/02/2018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EDE5DA-6AEE-4F24-BFAA-D6393D56762C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3A815D-4BFE-447A-9A6B-1E1861579436}" type="datetimeFigureOut">
              <a:rPr lang="it-IT" smtClean="0"/>
              <a:pPr/>
              <a:t>16/02/2018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EDE5DA-6AEE-4F24-BFAA-D6393D56762C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3A815D-4BFE-447A-9A6B-1E1861579436}" type="datetimeFigureOut">
              <a:rPr lang="it-IT" smtClean="0"/>
              <a:pPr/>
              <a:t>16/02/2018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EDE5DA-6AEE-4F24-BFAA-D6393D56762C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3A815D-4BFE-447A-9A6B-1E1861579436}" type="datetimeFigureOut">
              <a:rPr lang="it-IT" smtClean="0"/>
              <a:pPr/>
              <a:t>16/02/2018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EDE5DA-6AEE-4F24-BFAA-D6393D56762C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3A815D-4BFE-447A-9A6B-1E1861579436}" type="datetimeFigureOut">
              <a:rPr lang="it-IT" smtClean="0"/>
              <a:pPr/>
              <a:t>16/02/2018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EDE5DA-6AEE-4F24-BFAA-D6393D56762C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3A815D-4BFE-447A-9A6B-1E1861579436}" type="datetimeFigureOut">
              <a:rPr lang="it-IT" smtClean="0"/>
              <a:pPr/>
              <a:t>16/02/2018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EDE5DA-6AEE-4F24-BFAA-D6393D56762C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3A815D-4BFE-447A-9A6B-1E1861579436}" type="datetimeFigureOut">
              <a:rPr lang="it-IT" smtClean="0"/>
              <a:pPr/>
              <a:t>16/02/2018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EDE5DA-6AEE-4F24-BFAA-D6393D56762C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3A815D-4BFE-447A-9A6B-1E1861579436}" type="datetimeFigureOut">
              <a:rPr lang="it-IT" smtClean="0"/>
              <a:pPr/>
              <a:t>16/02/2018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EDE5DA-6AEE-4F24-BFAA-D6393D56762C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3A815D-4BFE-447A-9A6B-1E1861579436}" type="datetimeFigureOut">
              <a:rPr lang="it-IT" smtClean="0"/>
              <a:pPr/>
              <a:t>16/02/2018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EDE5DA-6AEE-4F24-BFAA-D6393D56762C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3A815D-4BFE-447A-9A6B-1E1861579436}" type="datetimeFigureOut">
              <a:rPr lang="it-IT" smtClean="0"/>
              <a:pPr/>
              <a:t>16/02/2018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CEDE5DA-6AEE-4F24-BFAA-D6393D56762C}" type="slidenum">
              <a:rPr lang="it-IT" smtClean="0"/>
              <a:pPr/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17" r:id="rId1"/>
    <p:sldLayoutId id="2147484118" r:id="rId2"/>
    <p:sldLayoutId id="2147484119" r:id="rId3"/>
    <p:sldLayoutId id="2147484120" r:id="rId4"/>
    <p:sldLayoutId id="2147484121" r:id="rId5"/>
    <p:sldLayoutId id="2147484122" r:id="rId6"/>
    <p:sldLayoutId id="2147484123" r:id="rId7"/>
    <p:sldLayoutId id="2147484124" r:id="rId8"/>
    <p:sldLayoutId id="2147484125" r:id="rId9"/>
    <p:sldLayoutId id="2147484126" r:id="rId10"/>
    <p:sldLayoutId id="2147484127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image" Target="../media/image8.png"/><Relationship Id="rId7" Type="http://schemas.openxmlformats.org/officeDocument/2006/relationships/image" Target="../media/image2.png"/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.png"/><Relationship Id="rId5" Type="http://schemas.openxmlformats.org/officeDocument/2006/relationships/image" Target="../media/image10.jpeg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3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image" Target="../media/image10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ttangolo 19"/>
          <p:cNvSpPr/>
          <p:nvPr/>
        </p:nvSpPr>
        <p:spPr>
          <a:xfrm>
            <a:off x="0" y="0"/>
            <a:ext cx="9144000" cy="8367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" name="Titolo 1"/>
          <p:cNvSpPr>
            <a:spLocks noGrp="1"/>
          </p:cNvSpPr>
          <p:nvPr>
            <p:ph type="title" idx="4294967295"/>
          </p:nvPr>
        </p:nvSpPr>
        <p:spPr>
          <a:xfrm>
            <a:off x="395536" y="1844824"/>
            <a:ext cx="8305800" cy="1143000"/>
          </a:xfrm>
        </p:spPr>
        <p:txBody>
          <a:bodyPr>
            <a:noAutofit/>
          </a:bodyPr>
          <a:lstStyle/>
          <a:p>
            <a:r>
              <a:rPr lang="it-IT" sz="2800" b="1" dirty="0" smtClean="0">
                <a:solidFill>
                  <a:srgbClr val="C00000"/>
                </a:solidFill>
              </a:rPr>
              <a:t>VALORIZZAZIONE DEGLI IMMOBILI PUBBLICI </a:t>
            </a:r>
            <a:br>
              <a:rPr lang="it-IT" sz="2800" b="1" dirty="0" smtClean="0">
                <a:solidFill>
                  <a:srgbClr val="C00000"/>
                </a:solidFill>
              </a:rPr>
            </a:br>
            <a:r>
              <a:rPr lang="it-IT" sz="2800" b="1" dirty="0" smtClean="0">
                <a:solidFill>
                  <a:srgbClr val="C00000"/>
                </a:solidFill>
              </a:rPr>
              <a:t> ATTRAVERSO LO STRUMENTO “INVIMIT SGR”</a:t>
            </a:r>
            <a:br>
              <a:rPr lang="it-IT" sz="2800" b="1" dirty="0" smtClean="0">
                <a:solidFill>
                  <a:srgbClr val="C00000"/>
                </a:solidFill>
              </a:rPr>
            </a:br>
            <a:r>
              <a:rPr lang="it-IT" sz="2800" b="1" dirty="0" smtClean="0">
                <a:solidFill>
                  <a:srgbClr val="C00000"/>
                </a:solidFill>
              </a:rPr>
              <a:t>- strategie e potenzialità - </a:t>
            </a:r>
            <a:endParaRPr lang="it-IT" sz="2800" b="1" dirty="0">
              <a:solidFill>
                <a:srgbClr val="C00000"/>
              </a:solidFill>
            </a:endParaRPr>
          </a:p>
        </p:txBody>
      </p:sp>
      <p:sp>
        <p:nvSpPr>
          <p:cNvPr id="12" name="Titolo 1"/>
          <p:cNvSpPr txBox="1">
            <a:spLocks/>
          </p:cNvSpPr>
          <p:nvPr/>
        </p:nvSpPr>
        <p:spPr>
          <a:xfrm>
            <a:off x="0" y="6281936"/>
            <a:ext cx="4572000" cy="57606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sz="1600" dirty="0" smtClean="0">
                <a:solidFill>
                  <a:schemeClr val="tx2">
                    <a:lumMod val="75000"/>
                  </a:schemeClr>
                </a:solidFill>
              </a:rPr>
              <a:t>ANCE TRENTO, 20.02.2018</a:t>
            </a:r>
            <a:endParaRPr kumimoji="0" lang="it-IT" sz="160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8" name="Immagine 17" descr="cassadelTrentino-5cm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12160" y="116632"/>
            <a:ext cx="1631055" cy="4320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23928" y="0"/>
            <a:ext cx="965310" cy="7692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" name="Picture 9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43608" y="116632"/>
            <a:ext cx="1919087" cy="6480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" name="Immagine 21" descr="DSCN1574.jpg"/>
          <p:cNvPicPr>
            <a:picLocks noChangeAspect="1"/>
          </p:cNvPicPr>
          <p:nvPr/>
        </p:nvPicPr>
        <p:blipFill>
          <a:blip r:embed="rId5" cstate="print">
            <a:grayscl/>
          </a:blip>
          <a:srcRect t="22562" b="34050"/>
          <a:stretch>
            <a:fillRect/>
          </a:stretch>
        </p:blipFill>
        <p:spPr>
          <a:xfrm>
            <a:off x="2195736" y="3356992"/>
            <a:ext cx="4896544" cy="2832679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tangolo 4"/>
          <p:cNvSpPr/>
          <p:nvPr/>
        </p:nvSpPr>
        <p:spPr>
          <a:xfrm>
            <a:off x="1259632" y="1052736"/>
            <a:ext cx="7056784" cy="14496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  <a:buFont typeface="Arial" pitchFamily="34" charset="0"/>
              <a:buChar char="•"/>
            </a:pPr>
            <a:r>
              <a:rPr lang="it-IT" b="1" dirty="0" err="1" smtClean="0">
                <a:solidFill>
                  <a:schemeClr val="tx2">
                    <a:lumMod val="75000"/>
                  </a:schemeClr>
                </a:solidFill>
              </a:rPr>
              <a:t>Invimit</a:t>
            </a:r>
            <a:r>
              <a:rPr lang="it-IT" b="1" dirty="0" smtClean="0">
                <a:solidFill>
                  <a:schemeClr val="tx2">
                    <a:lumMod val="75000"/>
                  </a:schemeClr>
                </a:solidFill>
              </a:rPr>
              <a:t> SGR è oggi il principale strumento nazionale per valorizzare e/o dismettere il patrimonio immobiliare pubblico. </a:t>
            </a:r>
          </a:p>
          <a:p>
            <a:pPr>
              <a:lnSpc>
                <a:spcPct val="130000"/>
              </a:lnSpc>
              <a:buFont typeface="Arial" pitchFamily="34" charset="0"/>
              <a:buChar char="•"/>
            </a:pPr>
            <a:r>
              <a:rPr lang="it-IT" b="1" dirty="0" smtClean="0">
                <a:solidFill>
                  <a:schemeClr val="tx2">
                    <a:lumMod val="75000"/>
                  </a:schemeClr>
                </a:solidFill>
              </a:rPr>
              <a:t>Controllata da MEF al 100%</a:t>
            </a:r>
          </a:p>
          <a:p>
            <a:pPr algn="ctr"/>
            <a:endParaRPr lang="it-IT" b="1" dirty="0" smtClean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6" name="Rettangolo 5"/>
          <p:cNvSpPr/>
          <p:nvPr/>
        </p:nvSpPr>
        <p:spPr>
          <a:xfrm>
            <a:off x="251520" y="548680"/>
            <a:ext cx="223224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b="1" dirty="0" smtClean="0">
                <a:solidFill>
                  <a:srgbClr val="C00000"/>
                </a:solidFill>
              </a:rPr>
              <a:t>Cos’è INVIMIT SGR</a:t>
            </a:r>
          </a:p>
        </p:txBody>
      </p:sp>
      <p:sp>
        <p:nvSpPr>
          <p:cNvPr id="7" name="Rettangolo 6"/>
          <p:cNvSpPr/>
          <p:nvPr/>
        </p:nvSpPr>
        <p:spPr>
          <a:xfrm>
            <a:off x="683568" y="3645024"/>
            <a:ext cx="7056784" cy="13490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800100" lvl="1" indent="-342900" algn="just">
              <a:spcBef>
                <a:spcPts val="200"/>
              </a:spcBef>
              <a:buFont typeface="+mj-lt"/>
              <a:buAutoNum type="alphaUcPeriod"/>
            </a:pPr>
            <a:r>
              <a:rPr lang="it-IT" sz="1600" u="sng" dirty="0" smtClean="0">
                <a:solidFill>
                  <a:schemeClr val="tx2">
                    <a:lumMod val="75000"/>
                  </a:schemeClr>
                </a:solidFill>
              </a:rPr>
              <a:t>mediante partecipazione</a:t>
            </a:r>
            <a:r>
              <a:rPr lang="it-IT" sz="1600" dirty="0" smtClean="0">
                <a:solidFill>
                  <a:schemeClr val="tx2">
                    <a:lumMod val="75000"/>
                  </a:schemeClr>
                </a:solidFill>
              </a:rPr>
              <a:t> in fondi locali promossi da </a:t>
            </a:r>
            <a:r>
              <a:rPr lang="it-IT" sz="1600" b="1" dirty="0" smtClean="0">
                <a:solidFill>
                  <a:schemeClr val="tx2">
                    <a:lumMod val="75000"/>
                  </a:schemeClr>
                </a:solidFill>
              </a:rPr>
              <a:t>Regioni, Province, Comuni ed altre entità locali per valorizzare e/o dismettere patrimoni immobiliari pubblici</a:t>
            </a:r>
            <a:r>
              <a:rPr lang="it-IT" sz="1600" dirty="0" smtClean="0">
                <a:solidFill>
                  <a:schemeClr val="tx2">
                    <a:lumMod val="75000"/>
                  </a:schemeClr>
                </a:solidFill>
              </a:rPr>
              <a:t>;</a:t>
            </a:r>
          </a:p>
          <a:p>
            <a:pPr marL="800100" lvl="1" indent="-342900" algn="just">
              <a:spcBef>
                <a:spcPts val="200"/>
              </a:spcBef>
              <a:buFont typeface="+mj-lt"/>
              <a:buAutoNum type="alphaUcPeriod"/>
            </a:pPr>
            <a:r>
              <a:rPr lang="it-IT" sz="1600" u="sng" dirty="0" smtClean="0">
                <a:solidFill>
                  <a:schemeClr val="tx2">
                    <a:lumMod val="75000"/>
                  </a:schemeClr>
                </a:solidFill>
              </a:rPr>
              <a:t>mediante istituzione </a:t>
            </a:r>
            <a:r>
              <a:rPr lang="it-IT" sz="1600" dirty="0" smtClean="0">
                <a:solidFill>
                  <a:schemeClr val="tx2">
                    <a:lumMod val="75000"/>
                  </a:schemeClr>
                </a:solidFill>
              </a:rPr>
              <a:t>di fondi per valorizzare e/o dismettere patrimoni immobiliari pubblici.</a:t>
            </a:r>
            <a:endParaRPr lang="it-IT" sz="16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13" name="Rettangolo 12"/>
          <p:cNvSpPr/>
          <p:nvPr/>
        </p:nvSpPr>
        <p:spPr>
          <a:xfrm>
            <a:off x="323528" y="2996952"/>
            <a:ext cx="648072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b="1" dirty="0" smtClean="0">
                <a:solidFill>
                  <a:srgbClr val="C00000"/>
                </a:solidFill>
              </a:rPr>
              <a:t>Modalità d’intervento di INVIMIT SGR</a:t>
            </a:r>
          </a:p>
          <a:p>
            <a:endParaRPr lang="it-IT" b="1" dirty="0" smtClean="0">
              <a:solidFill>
                <a:srgbClr val="C00000"/>
              </a:solidFill>
            </a:endParaRPr>
          </a:p>
        </p:txBody>
      </p:sp>
      <p:sp>
        <p:nvSpPr>
          <p:cNvPr id="10" name="Rettangolo 9"/>
          <p:cNvSpPr/>
          <p:nvPr/>
        </p:nvSpPr>
        <p:spPr>
          <a:xfrm>
            <a:off x="0" y="6309320"/>
            <a:ext cx="9144000" cy="54868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11" name="Immagine 10" descr="cassadelTrentino-5cm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95736" y="6453336"/>
            <a:ext cx="1152128" cy="2880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331640" y="6347572"/>
            <a:ext cx="640561" cy="5104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Picture 9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7504" y="6381328"/>
            <a:ext cx="1135375" cy="3834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ttangolo 5"/>
          <p:cNvSpPr/>
          <p:nvPr/>
        </p:nvSpPr>
        <p:spPr>
          <a:xfrm>
            <a:off x="395536" y="0"/>
            <a:ext cx="561662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b="1" dirty="0" smtClean="0">
                <a:solidFill>
                  <a:srgbClr val="C00000"/>
                </a:solidFill>
              </a:rPr>
              <a:t>Il meccanismo di funzionamento </a:t>
            </a:r>
          </a:p>
        </p:txBody>
      </p:sp>
      <p:sp>
        <p:nvSpPr>
          <p:cNvPr id="11" name="Rettangolo 10"/>
          <p:cNvSpPr/>
          <p:nvPr/>
        </p:nvSpPr>
        <p:spPr>
          <a:xfrm>
            <a:off x="611560" y="548680"/>
            <a:ext cx="7560840" cy="19133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6700" indent="-266700" algn="just">
              <a:spcBef>
                <a:spcPts val="800"/>
              </a:spcBef>
              <a:buFont typeface="+mj-lt"/>
              <a:buAutoNum type="arabicPeriod"/>
            </a:pPr>
            <a:r>
              <a:rPr lang="it-IT" sz="1500" dirty="0" smtClean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l’</a:t>
            </a:r>
            <a:r>
              <a:rPr lang="it-IT" sz="1500" u="sng" dirty="0" smtClean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Amministrazione locale</a:t>
            </a:r>
            <a:r>
              <a:rPr lang="it-IT" sz="1500" dirty="0" smtClean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 </a:t>
            </a:r>
            <a:r>
              <a:rPr lang="it-IT" sz="1500" b="1" dirty="0" smtClean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apporta</a:t>
            </a:r>
            <a:r>
              <a:rPr lang="it-IT" sz="1500" dirty="0" smtClean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 il patrimonio disponibile e si </a:t>
            </a:r>
            <a:r>
              <a:rPr lang="it-IT" sz="1500" b="1" dirty="0" smtClean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impegna </a:t>
            </a:r>
            <a:r>
              <a:rPr lang="it-IT" sz="1500" dirty="0" smtClean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a corrispondere un canone per il godimento del nuovo immobile pubblico realizzato dal Fondo (ad es. una scuola); </a:t>
            </a:r>
          </a:p>
          <a:p>
            <a:pPr marL="266700" indent="-266700" algn="just">
              <a:spcBef>
                <a:spcPts val="800"/>
              </a:spcBef>
              <a:buFont typeface="+mj-lt"/>
              <a:buAutoNum type="arabicPeriod"/>
            </a:pPr>
            <a:r>
              <a:rPr lang="it-IT" sz="1500" u="sng" dirty="0" err="1" smtClean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Invimit</a:t>
            </a:r>
            <a:r>
              <a:rPr lang="it-IT" sz="1500" u="sng" dirty="0" smtClean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 SGR</a:t>
            </a:r>
            <a:r>
              <a:rPr lang="it-IT" sz="1500" dirty="0" smtClean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 </a:t>
            </a:r>
            <a:r>
              <a:rPr lang="it-IT" sz="1500" b="1" dirty="0" smtClean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apporta</a:t>
            </a:r>
            <a:r>
              <a:rPr lang="it-IT" sz="1500" dirty="0" smtClean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 risorse finanziarie attraverso il Fondo i3 Core – Comparto Territorio. Il Fondo i3 </a:t>
            </a:r>
            <a:r>
              <a:rPr lang="it-IT" sz="1500" dirty="0" err="1" smtClean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Core</a:t>
            </a:r>
            <a:r>
              <a:rPr lang="it-IT" sz="1500" dirty="0" smtClean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 ha a disposizione 1,4 </a:t>
            </a:r>
            <a:r>
              <a:rPr lang="it-IT" sz="1500" dirty="0" err="1" smtClean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mld</a:t>
            </a:r>
            <a:r>
              <a:rPr lang="it-IT" sz="1500" dirty="0" smtClean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.</a:t>
            </a:r>
          </a:p>
          <a:p>
            <a:pPr marL="266700" indent="-266700" algn="just">
              <a:spcBef>
                <a:spcPts val="800"/>
              </a:spcBef>
              <a:buFont typeface="+mj-lt"/>
              <a:buAutoNum type="arabicPeriod"/>
            </a:pPr>
            <a:r>
              <a:rPr lang="it-IT" sz="1500" u="sng" dirty="0" smtClean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la SGR, selezionata con gara,</a:t>
            </a:r>
            <a:r>
              <a:rPr lang="it-IT" sz="1500" dirty="0" smtClean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 </a:t>
            </a:r>
            <a:r>
              <a:rPr lang="it-IT" sz="1500" b="1" dirty="0" smtClean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gestisce </a:t>
            </a:r>
            <a:r>
              <a:rPr lang="it-IT" sz="1500" dirty="0" smtClean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il fondo per conseguire gli obiettivi di valorizzazione e resa attesa dei quotisti a </a:t>
            </a:r>
            <a:r>
              <a:rPr lang="it-IT" sz="1500" dirty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fronte di un </a:t>
            </a:r>
            <a:r>
              <a:rPr lang="it-IT" sz="1500" dirty="0" smtClean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compenso così come risultato in sede di gara.</a:t>
            </a:r>
          </a:p>
        </p:txBody>
      </p:sp>
      <p:pic>
        <p:nvPicPr>
          <p:cNvPr id="12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2708920"/>
            <a:ext cx="6552728" cy="39034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ttangolo 5"/>
          <p:cNvSpPr/>
          <p:nvPr/>
        </p:nvSpPr>
        <p:spPr>
          <a:xfrm>
            <a:off x="467544" y="332656"/>
            <a:ext cx="223224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b="1" dirty="0" smtClean="0">
                <a:solidFill>
                  <a:srgbClr val="C00000"/>
                </a:solidFill>
              </a:rPr>
              <a:t>VANTAGGI</a:t>
            </a:r>
          </a:p>
        </p:txBody>
      </p:sp>
      <p:sp>
        <p:nvSpPr>
          <p:cNvPr id="10" name="Rettangolo 9"/>
          <p:cNvSpPr/>
          <p:nvPr/>
        </p:nvSpPr>
        <p:spPr>
          <a:xfrm>
            <a:off x="467544" y="1988840"/>
            <a:ext cx="4032448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it-IT" b="1" u="sng" dirty="0" smtClean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Ruolo centrale dell’Amministrazione locale</a:t>
            </a:r>
          </a:p>
          <a:p>
            <a:pPr algn="just"/>
            <a:endParaRPr lang="it-IT" b="1" u="sng" dirty="0" smtClean="0">
              <a:solidFill>
                <a:schemeClr val="tx2">
                  <a:lumMod val="75000"/>
                </a:schemeClr>
              </a:solidFill>
              <a:latin typeface="Calibri" panose="020F0502020204030204" pitchFamily="34" charset="0"/>
            </a:endParaRPr>
          </a:p>
          <a:p>
            <a:pPr algn="just"/>
            <a:r>
              <a:rPr lang="it-IT" i="1" dirty="0" smtClean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Sono riservate all’Amministrazione locale («ente promotore») l’impostazione e le scelte strategiche del progetto; ciò consente di riservare </a:t>
            </a:r>
            <a:r>
              <a:rPr lang="it-IT" i="1" dirty="0" smtClean="0">
                <a:solidFill>
                  <a:srgbClr val="C00000"/>
                </a:solidFill>
                <a:latin typeface="Calibri" panose="020F0502020204030204" pitchFamily="34" charset="0"/>
              </a:rPr>
              <a:t>attenzione alla territorialità </a:t>
            </a:r>
            <a:endParaRPr lang="it-IT" dirty="0">
              <a:solidFill>
                <a:srgbClr val="C00000"/>
              </a:solidFill>
            </a:endParaRPr>
          </a:p>
        </p:txBody>
      </p:sp>
      <p:sp>
        <p:nvSpPr>
          <p:cNvPr id="11" name="Rettangolo 10"/>
          <p:cNvSpPr/>
          <p:nvPr/>
        </p:nvSpPr>
        <p:spPr>
          <a:xfrm>
            <a:off x="4644008" y="1916832"/>
            <a:ext cx="4248472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it-IT" b="1" u="sng" dirty="0" smtClean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Flessibilità dello strumento</a:t>
            </a:r>
          </a:p>
          <a:p>
            <a:pPr algn="just"/>
            <a:endParaRPr lang="it-IT" b="1" u="sng" dirty="0" smtClean="0">
              <a:solidFill>
                <a:schemeClr val="tx2">
                  <a:lumMod val="75000"/>
                </a:schemeClr>
              </a:solidFill>
              <a:latin typeface="Calibri" panose="020F0502020204030204" pitchFamily="34" charset="0"/>
            </a:endParaRPr>
          </a:p>
          <a:p>
            <a:pPr algn="just"/>
            <a:r>
              <a:rPr lang="it-IT" i="1" dirty="0" smtClean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La gara per la scelta della SGR consente poi alla stessa di operare secondo u</a:t>
            </a:r>
            <a:r>
              <a:rPr lang="it-IT" i="1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</a:rPr>
              <a:t>n’</a:t>
            </a:r>
            <a:r>
              <a:rPr lang="it-IT" i="1" dirty="0" smtClean="0">
                <a:solidFill>
                  <a:srgbClr val="C00000"/>
                </a:solidFill>
                <a:latin typeface="Calibri" panose="020F0502020204030204" pitchFamily="34" charset="0"/>
              </a:rPr>
              <a:t>impostazione privatistica</a:t>
            </a:r>
            <a:r>
              <a:rPr lang="it-IT" i="1" dirty="0" smtClean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, pur nell’interesse dei quotisti e nel rispetto di principi di trasparenza e indipendenza; la SGR è, tra l’altro, soggetta alla vigilanza di Banca d’Italia ed alle prescrizioni del TUF.</a:t>
            </a:r>
          </a:p>
        </p:txBody>
      </p:sp>
      <p:sp>
        <p:nvSpPr>
          <p:cNvPr id="12" name="Rettangolo 11"/>
          <p:cNvSpPr/>
          <p:nvPr/>
        </p:nvSpPr>
        <p:spPr>
          <a:xfrm>
            <a:off x="539552" y="692696"/>
            <a:ext cx="806489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it-IT" sz="1600" dirty="0" smtClean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L’attivazione di un Fondo immobiliare locale, con il coinvolgimento del </a:t>
            </a:r>
            <a:r>
              <a:rPr lang="it-IT" sz="1600" b="1" dirty="0" smtClean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Fondo i3 Core</a:t>
            </a:r>
            <a:r>
              <a:rPr lang="it-IT" sz="1600" dirty="0" smtClean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 </a:t>
            </a:r>
            <a:r>
              <a:rPr lang="it-IT" sz="1600" b="1" dirty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– Comparto </a:t>
            </a:r>
            <a:r>
              <a:rPr lang="it-IT" sz="1600" b="1" dirty="0" smtClean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Territorio</a:t>
            </a:r>
            <a:r>
              <a:rPr lang="it-IT" sz="1600" dirty="0" smtClean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, presenta - oltre all’apporto di risorse finanziarie - importanti elementi che possono portare al successo del progetto:</a:t>
            </a:r>
          </a:p>
        </p:txBody>
      </p:sp>
      <p:sp>
        <p:nvSpPr>
          <p:cNvPr id="14" name="Freccia in giù 13"/>
          <p:cNvSpPr/>
          <p:nvPr/>
        </p:nvSpPr>
        <p:spPr>
          <a:xfrm>
            <a:off x="1979712" y="1556792"/>
            <a:ext cx="504056" cy="432048"/>
          </a:xfrm>
          <a:prstGeom prst="downArrow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5" name="Freccia in giù 14"/>
          <p:cNvSpPr/>
          <p:nvPr/>
        </p:nvSpPr>
        <p:spPr>
          <a:xfrm>
            <a:off x="6156176" y="1484784"/>
            <a:ext cx="504056" cy="432048"/>
          </a:xfrm>
          <a:prstGeom prst="downArrow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7" name="Rettangolo 16"/>
          <p:cNvSpPr/>
          <p:nvPr/>
        </p:nvSpPr>
        <p:spPr>
          <a:xfrm>
            <a:off x="4716016" y="4941168"/>
            <a:ext cx="381642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it-IT" dirty="0" smtClean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sviluppando particolare attenzione all’economia locale come ad esempio avvenuto con l’esperienza Fondo </a:t>
            </a:r>
            <a:r>
              <a:rPr lang="it-IT" dirty="0" err="1" smtClean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Housing</a:t>
            </a:r>
            <a:r>
              <a:rPr lang="it-IT" dirty="0" smtClean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 Sociale Trentino</a:t>
            </a:r>
          </a:p>
        </p:txBody>
      </p:sp>
      <p:sp>
        <p:nvSpPr>
          <p:cNvPr id="21" name="Freccia in giù 20"/>
          <p:cNvSpPr/>
          <p:nvPr/>
        </p:nvSpPr>
        <p:spPr>
          <a:xfrm>
            <a:off x="6300192" y="4509120"/>
            <a:ext cx="504056" cy="432048"/>
          </a:xfrm>
          <a:prstGeom prst="downArrow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6" name="Rettangolo 15"/>
          <p:cNvSpPr/>
          <p:nvPr/>
        </p:nvSpPr>
        <p:spPr>
          <a:xfrm>
            <a:off x="0" y="6309320"/>
            <a:ext cx="9144000" cy="54868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22" name="Immagine 21" descr="cassadelTrentino-5cm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95736" y="6453336"/>
            <a:ext cx="1152128" cy="2880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331640" y="6347572"/>
            <a:ext cx="640561" cy="5104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" name="Picture 9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7504" y="6381328"/>
            <a:ext cx="1135375" cy="3834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ttangolo 10"/>
          <p:cNvSpPr/>
          <p:nvPr/>
        </p:nvSpPr>
        <p:spPr>
          <a:xfrm>
            <a:off x="179512" y="188640"/>
            <a:ext cx="8801598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it-IT" sz="1500" dirty="0" smtClean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Si è provveduto ad elaborare </a:t>
            </a:r>
            <a:r>
              <a:rPr lang="it-IT" sz="1500" u="sng" dirty="0" smtClean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un primo esempio di intervento sulla base del modello di funzionamento base ipotizzato da INVIMIT SGR</a:t>
            </a:r>
            <a:r>
              <a:rPr lang="it-IT" sz="1500" dirty="0" smtClean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 quale contributo preliminare</a:t>
            </a:r>
            <a:endParaRPr lang="it-IT" sz="1500" b="1" dirty="0" smtClean="0">
              <a:solidFill>
                <a:srgbClr val="FF0000"/>
              </a:solidFill>
              <a:latin typeface="Calibri" panose="020F0502020204030204" pitchFamily="34" charset="0"/>
            </a:endParaRPr>
          </a:p>
        </p:txBody>
      </p:sp>
      <p:grpSp>
        <p:nvGrpSpPr>
          <p:cNvPr id="22" name="Gruppo 21"/>
          <p:cNvGrpSpPr/>
          <p:nvPr/>
        </p:nvGrpSpPr>
        <p:grpSpPr>
          <a:xfrm>
            <a:off x="769703" y="1630839"/>
            <a:ext cx="7560840" cy="1440160"/>
            <a:chOff x="323528" y="908720"/>
            <a:chExt cx="6480869" cy="1175419"/>
          </a:xfrm>
        </p:grpSpPr>
        <p:pic>
          <p:nvPicPr>
            <p:cNvPr id="23" name="Picture 11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3528" y="908720"/>
              <a:ext cx="6480869" cy="117541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24" name="CasellaDiTesto 23"/>
            <p:cNvSpPr txBox="1"/>
            <p:nvPr/>
          </p:nvSpPr>
          <p:spPr>
            <a:xfrm>
              <a:off x="3419872" y="1556792"/>
              <a:ext cx="576213" cy="2511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t-IT" sz="1400" dirty="0" smtClean="0">
                  <a:latin typeface="Calibri" panose="020F0502020204030204" pitchFamily="34" charset="0"/>
                </a:rPr>
                <a:t>8</a:t>
              </a:r>
              <a:endParaRPr lang="it-IT" sz="1400" dirty="0">
                <a:latin typeface="Calibri" panose="020F0502020204030204" pitchFamily="34" charset="0"/>
              </a:endParaRPr>
            </a:p>
          </p:txBody>
        </p:sp>
        <p:sp>
          <p:nvSpPr>
            <p:cNvPr id="25" name="CasellaDiTesto 24"/>
            <p:cNvSpPr txBox="1"/>
            <p:nvPr/>
          </p:nvSpPr>
          <p:spPr>
            <a:xfrm>
              <a:off x="4427984" y="1556792"/>
              <a:ext cx="576213" cy="2511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it-IT" sz="1400" dirty="0" smtClean="0">
                  <a:latin typeface="Calibri" panose="020F0502020204030204" pitchFamily="34" charset="0"/>
                </a:rPr>
                <a:t>18</a:t>
              </a:r>
              <a:endParaRPr lang="it-IT" sz="1400" dirty="0">
                <a:latin typeface="Calibri" panose="020F0502020204030204" pitchFamily="34" charset="0"/>
              </a:endParaRPr>
            </a:p>
          </p:txBody>
        </p:sp>
        <p:sp>
          <p:nvSpPr>
            <p:cNvPr id="26" name="CasellaDiTesto 25"/>
            <p:cNvSpPr txBox="1"/>
            <p:nvPr/>
          </p:nvSpPr>
          <p:spPr>
            <a:xfrm>
              <a:off x="5436096" y="1556792"/>
              <a:ext cx="576213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t-IT" sz="1400" dirty="0" smtClean="0">
                  <a:latin typeface="Calibri" panose="020F0502020204030204" pitchFamily="34" charset="0"/>
                </a:rPr>
                <a:t>25,0</a:t>
              </a:r>
              <a:endParaRPr lang="it-IT" sz="1400" dirty="0">
                <a:latin typeface="Calibri" panose="020F0502020204030204" pitchFamily="34" charset="0"/>
              </a:endParaRPr>
            </a:p>
          </p:txBody>
        </p:sp>
        <p:sp>
          <p:nvSpPr>
            <p:cNvPr id="27" name="CasellaDiTesto 26"/>
            <p:cNvSpPr txBox="1"/>
            <p:nvPr/>
          </p:nvSpPr>
          <p:spPr>
            <a:xfrm>
              <a:off x="6228184" y="1556792"/>
              <a:ext cx="576213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t-IT" sz="1400" dirty="0" smtClean="0">
                  <a:latin typeface="Calibri" panose="020F0502020204030204" pitchFamily="34" charset="0"/>
                </a:rPr>
                <a:t>40,0</a:t>
              </a:r>
              <a:endParaRPr lang="it-IT" sz="1400" dirty="0">
                <a:latin typeface="Calibri" panose="020F0502020204030204" pitchFamily="34" charset="0"/>
              </a:endParaRPr>
            </a:p>
          </p:txBody>
        </p:sp>
      </p:grpSp>
      <p:sp>
        <p:nvSpPr>
          <p:cNvPr id="28" name="CasellaDiTesto 27"/>
          <p:cNvSpPr txBox="1"/>
          <p:nvPr/>
        </p:nvSpPr>
        <p:spPr>
          <a:xfrm>
            <a:off x="4353204" y="4078508"/>
            <a:ext cx="70654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dirty="0" smtClean="0">
                <a:latin typeface="Calibri" panose="020F0502020204030204" pitchFamily="34" charset="0"/>
              </a:rPr>
              <a:t>1</a:t>
            </a:r>
            <a:endParaRPr lang="it-IT" sz="1400" dirty="0">
              <a:latin typeface="Calibri" panose="020F0502020204030204" pitchFamily="34" charset="0"/>
            </a:endParaRPr>
          </a:p>
        </p:txBody>
      </p:sp>
      <p:sp>
        <p:nvSpPr>
          <p:cNvPr id="29" name="CasellaDiTesto 28"/>
          <p:cNvSpPr txBox="1"/>
          <p:nvPr/>
        </p:nvSpPr>
        <p:spPr>
          <a:xfrm>
            <a:off x="5765932" y="4078508"/>
            <a:ext cx="70654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dirty="0" smtClean="0">
                <a:latin typeface="Calibri" panose="020F0502020204030204" pitchFamily="34" charset="0"/>
              </a:rPr>
              <a:t>5</a:t>
            </a:r>
            <a:endParaRPr lang="it-IT" sz="1400" dirty="0">
              <a:latin typeface="Calibri" panose="020F0502020204030204" pitchFamily="34" charset="0"/>
            </a:endParaRPr>
          </a:p>
        </p:txBody>
      </p:sp>
      <p:sp>
        <p:nvSpPr>
          <p:cNvPr id="30" name="CasellaDiTesto 29"/>
          <p:cNvSpPr txBox="1"/>
          <p:nvPr/>
        </p:nvSpPr>
        <p:spPr>
          <a:xfrm>
            <a:off x="7090365" y="4078508"/>
            <a:ext cx="706547" cy="439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dirty="0" smtClean="0">
                <a:latin typeface="Calibri" panose="020F0502020204030204" pitchFamily="34" charset="0"/>
              </a:rPr>
              <a:t>6,0</a:t>
            </a:r>
            <a:endParaRPr lang="it-IT" sz="1400" dirty="0">
              <a:latin typeface="Calibri" panose="020F0502020204030204" pitchFamily="34" charset="0"/>
            </a:endParaRPr>
          </a:p>
        </p:txBody>
      </p:sp>
      <p:pic>
        <p:nvPicPr>
          <p:cNvPr id="31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679" y="3359031"/>
            <a:ext cx="7416824" cy="12961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2" name="Rettangolo 31"/>
          <p:cNvSpPr/>
          <p:nvPr/>
        </p:nvSpPr>
        <p:spPr>
          <a:xfrm>
            <a:off x="467544" y="836712"/>
            <a:ext cx="4307939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it-IT" sz="1500" dirty="0" smtClean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La PAT e/o i Comuni apportano vari immobili con diverse destinazioni d’uso.</a:t>
            </a:r>
            <a:endParaRPr lang="it-IT" sz="1500" b="1" dirty="0" smtClean="0">
              <a:solidFill>
                <a:schemeClr val="tx2">
                  <a:lumMod val="75000"/>
                </a:schemeClr>
              </a:solidFill>
              <a:latin typeface="Calibri" panose="020F0502020204030204" pitchFamily="34" charset="0"/>
            </a:endParaRPr>
          </a:p>
        </p:txBody>
      </p:sp>
      <p:sp>
        <p:nvSpPr>
          <p:cNvPr id="33" name="Ovale 32"/>
          <p:cNvSpPr/>
          <p:nvPr/>
        </p:nvSpPr>
        <p:spPr>
          <a:xfrm>
            <a:off x="654821" y="2184837"/>
            <a:ext cx="1207140" cy="93610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cxnSp>
        <p:nvCxnSpPr>
          <p:cNvPr id="34" name="Connettore 4 33"/>
          <p:cNvCxnSpPr>
            <a:stCxn id="32" idx="1"/>
            <a:endCxn id="33" idx="2"/>
          </p:cNvCxnSpPr>
          <p:nvPr/>
        </p:nvCxnSpPr>
        <p:spPr>
          <a:xfrm rot="10800000" flipH="1" flipV="1">
            <a:off x="467543" y="1113711"/>
            <a:ext cx="187277" cy="1539178"/>
          </a:xfrm>
          <a:prstGeom prst="bentConnector3">
            <a:avLst>
              <a:gd name="adj1" fmla="val -122065"/>
            </a:avLst>
          </a:prstGeom>
          <a:ln>
            <a:solidFill>
              <a:srgbClr val="FF0000"/>
            </a:solidFill>
            <a:prstDash val="lg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Rettangolo 34"/>
          <p:cNvSpPr/>
          <p:nvPr/>
        </p:nvSpPr>
        <p:spPr>
          <a:xfrm>
            <a:off x="467544" y="4799191"/>
            <a:ext cx="4307939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it-IT" sz="1500" dirty="0" smtClean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La PAT e/o i Comuni apportano anche terreni / edifici ove realizzare le opere pubbliche</a:t>
            </a:r>
            <a:endParaRPr lang="it-IT" sz="1500" b="1" dirty="0" smtClean="0">
              <a:solidFill>
                <a:schemeClr val="tx2">
                  <a:lumMod val="75000"/>
                </a:schemeClr>
              </a:solidFill>
              <a:latin typeface="Calibri" panose="020F0502020204030204" pitchFamily="34" charset="0"/>
            </a:endParaRPr>
          </a:p>
        </p:txBody>
      </p:sp>
      <p:sp>
        <p:nvSpPr>
          <p:cNvPr id="36" name="Ovale 35"/>
          <p:cNvSpPr/>
          <p:nvPr/>
        </p:nvSpPr>
        <p:spPr>
          <a:xfrm>
            <a:off x="623317" y="3952347"/>
            <a:ext cx="1099742" cy="792088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cxnSp>
        <p:nvCxnSpPr>
          <p:cNvPr id="37" name="Connettore 4 36"/>
          <p:cNvCxnSpPr>
            <a:stCxn id="35" idx="1"/>
            <a:endCxn id="36" idx="2"/>
          </p:cNvCxnSpPr>
          <p:nvPr/>
        </p:nvCxnSpPr>
        <p:spPr>
          <a:xfrm rot="10800000" flipH="1">
            <a:off x="467543" y="4348392"/>
            <a:ext cx="155773" cy="727799"/>
          </a:xfrm>
          <a:prstGeom prst="bentConnector3">
            <a:avLst>
              <a:gd name="adj1" fmla="val -146752"/>
            </a:avLst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Triangolo isoscele 37"/>
          <p:cNvSpPr/>
          <p:nvPr/>
        </p:nvSpPr>
        <p:spPr>
          <a:xfrm rot="16200000">
            <a:off x="4717345" y="2503561"/>
            <a:ext cx="195137" cy="118491"/>
          </a:xfrm>
          <a:prstGeom prst="triangl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39" name="Triangolo isoscele 38"/>
          <p:cNvSpPr/>
          <p:nvPr/>
        </p:nvSpPr>
        <p:spPr>
          <a:xfrm rot="16200000">
            <a:off x="4717345" y="4167228"/>
            <a:ext cx="195137" cy="118491"/>
          </a:xfrm>
          <a:prstGeom prst="triangl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cxnSp>
        <p:nvCxnSpPr>
          <p:cNvPr id="40" name="Connettore 1 39"/>
          <p:cNvCxnSpPr/>
          <p:nvPr/>
        </p:nvCxnSpPr>
        <p:spPr>
          <a:xfrm>
            <a:off x="4822403" y="2562806"/>
            <a:ext cx="288032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Connettore 1 40"/>
          <p:cNvCxnSpPr/>
          <p:nvPr/>
        </p:nvCxnSpPr>
        <p:spPr>
          <a:xfrm>
            <a:off x="4822403" y="4240379"/>
            <a:ext cx="288032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Connettore 1 41"/>
          <p:cNvCxnSpPr/>
          <p:nvPr/>
        </p:nvCxnSpPr>
        <p:spPr>
          <a:xfrm>
            <a:off x="5110435" y="2562806"/>
            <a:ext cx="0" cy="2149485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Rettangolo 42"/>
          <p:cNvSpPr/>
          <p:nvPr/>
        </p:nvSpPr>
        <p:spPr>
          <a:xfrm>
            <a:off x="5113414" y="4735809"/>
            <a:ext cx="3026983" cy="553998"/>
          </a:xfrm>
          <a:prstGeom prst="rect">
            <a:avLst/>
          </a:prstGeom>
          <a:ln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it-IT" sz="1500" dirty="0" smtClean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Apporto in natura di PAT e/o dei Comuni.</a:t>
            </a:r>
            <a:endParaRPr lang="it-IT" sz="1500" b="1" dirty="0" smtClean="0">
              <a:solidFill>
                <a:schemeClr val="tx2">
                  <a:lumMod val="75000"/>
                </a:schemeClr>
              </a:solidFill>
              <a:latin typeface="Calibri" panose="020F0502020204030204" pitchFamily="34" charset="0"/>
            </a:endParaRPr>
          </a:p>
        </p:txBody>
      </p:sp>
      <p:sp>
        <p:nvSpPr>
          <p:cNvPr id="44" name="Rettangolo 43"/>
          <p:cNvSpPr/>
          <p:nvPr/>
        </p:nvSpPr>
        <p:spPr>
          <a:xfrm>
            <a:off x="6516216" y="1340768"/>
            <a:ext cx="1884346" cy="326446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46" name="Rettangolo arrotondato 45"/>
          <p:cNvSpPr/>
          <p:nvPr/>
        </p:nvSpPr>
        <p:spPr>
          <a:xfrm>
            <a:off x="5453735" y="2398999"/>
            <a:ext cx="872722" cy="377098"/>
          </a:xfrm>
          <a:prstGeom prst="round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47" name="Rettangolo arrotondato 46"/>
          <p:cNvSpPr/>
          <p:nvPr/>
        </p:nvSpPr>
        <p:spPr>
          <a:xfrm>
            <a:off x="5462361" y="4048419"/>
            <a:ext cx="872722" cy="377098"/>
          </a:xfrm>
          <a:prstGeom prst="round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sp>
        <p:nvSpPr>
          <p:cNvPr id="48" name="Rettangolo 47"/>
          <p:cNvSpPr/>
          <p:nvPr/>
        </p:nvSpPr>
        <p:spPr>
          <a:xfrm>
            <a:off x="7037911" y="2753350"/>
            <a:ext cx="1605122" cy="784830"/>
          </a:xfrm>
          <a:prstGeom prst="rect">
            <a:avLst/>
          </a:prstGeom>
          <a:ln>
            <a:solidFill>
              <a:srgbClr val="002060"/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it-IT" sz="1500" dirty="0" smtClean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Stima oneri di ristrutturazione / costruzione.</a:t>
            </a:r>
            <a:endParaRPr lang="it-IT" sz="1500" b="1" dirty="0" smtClean="0">
              <a:solidFill>
                <a:schemeClr val="tx2">
                  <a:lumMod val="75000"/>
                </a:schemeClr>
              </a:solidFill>
              <a:latin typeface="Calibri" panose="020F0502020204030204" pitchFamily="34" charset="0"/>
            </a:endParaRPr>
          </a:p>
        </p:txBody>
      </p:sp>
      <p:cxnSp>
        <p:nvCxnSpPr>
          <p:cNvPr id="49" name="Connettore 4 48"/>
          <p:cNvCxnSpPr/>
          <p:nvPr/>
        </p:nvCxnSpPr>
        <p:spPr>
          <a:xfrm>
            <a:off x="6335083" y="2613426"/>
            <a:ext cx="690508" cy="532339"/>
          </a:xfrm>
          <a:prstGeom prst="bentConnector3">
            <a:avLst/>
          </a:prstGeom>
          <a:ln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Connettore 4 39"/>
          <p:cNvCxnSpPr>
            <a:endCxn id="48" idx="2"/>
          </p:cNvCxnSpPr>
          <p:nvPr/>
        </p:nvCxnSpPr>
        <p:spPr>
          <a:xfrm flipV="1">
            <a:off x="6326457" y="3538180"/>
            <a:ext cx="1514015" cy="702200"/>
          </a:xfrm>
          <a:prstGeom prst="bentConnector2">
            <a:avLst/>
          </a:prstGeom>
          <a:ln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CasellaDiTesto 53"/>
          <p:cNvSpPr txBox="1"/>
          <p:nvPr/>
        </p:nvSpPr>
        <p:spPr>
          <a:xfrm>
            <a:off x="323528" y="5445224"/>
            <a:ext cx="8424936" cy="64633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pPr algn="just"/>
            <a:r>
              <a:rPr lang="it-IT" sz="1200" dirty="0" smtClean="0">
                <a:solidFill>
                  <a:srgbClr val="002060"/>
                </a:solidFill>
              </a:rPr>
              <a:t>L’art. </a:t>
            </a:r>
            <a:r>
              <a:rPr lang="it-IT" sz="1200" dirty="0">
                <a:solidFill>
                  <a:srgbClr val="002060"/>
                </a:solidFill>
              </a:rPr>
              <a:t>25 </a:t>
            </a:r>
            <a:r>
              <a:rPr lang="it-IT" sz="1200" dirty="0" smtClean="0">
                <a:solidFill>
                  <a:srgbClr val="002060"/>
                </a:solidFill>
              </a:rPr>
              <a:t>bis </a:t>
            </a:r>
            <a:r>
              <a:rPr lang="it-IT" sz="1200" dirty="0">
                <a:solidFill>
                  <a:srgbClr val="002060"/>
                </a:solidFill>
              </a:rPr>
              <a:t>«</a:t>
            </a:r>
            <a:r>
              <a:rPr lang="it-IT" sz="1200" i="1" dirty="0">
                <a:solidFill>
                  <a:srgbClr val="002060"/>
                </a:solidFill>
              </a:rPr>
              <a:t>Valorizzazione del patrimonio immobiliare </a:t>
            </a:r>
            <a:r>
              <a:rPr lang="it-IT" sz="1200" b="1" i="1" dirty="0">
                <a:solidFill>
                  <a:srgbClr val="002060"/>
                </a:solidFill>
              </a:rPr>
              <a:t>pubblico</a:t>
            </a:r>
            <a:r>
              <a:rPr lang="it-IT" sz="1200" b="1" i="1" dirty="0" smtClean="0">
                <a:solidFill>
                  <a:srgbClr val="002060"/>
                </a:solidFill>
              </a:rPr>
              <a:t>» </a:t>
            </a:r>
            <a:r>
              <a:rPr lang="it-IT" sz="1200" b="1" dirty="0" smtClean="0">
                <a:solidFill>
                  <a:srgbClr val="002060"/>
                </a:solidFill>
              </a:rPr>
              <a:t>della legge urbanistica provinciale (</a:t>
            </a:r>
            <a:r>
              <a:rPr lang="it-IT" sz="1200" b="1" dirty="0" err="1" smtClean="0">
                <a:solidFill>
                  <a:srgbClr val="002060"/>
                </a:solidFill>
              </a:rPr>
              <a:t>L.p</a:t>
            </a:r>
            <a:r>
              <a:rPr lang="it-IT" sz="1200" b="1" dirty="0" smtClean="0">
                <a:solidFill>
                  <a:srgbClr val="002060"/>
                </a:solidFill>
              </a:rPr>
              <a:t> </a:t>
            </a:r>
            <a:r>
              <a:rPr lang="it-IT" sz="1200" b="1" dirty="0">
                <a:solidFill>
                  <a:srgbClr val="002060"/>
                </a:solidFill>
              </a:rPr>
              <a:t>4 </a:t>
            </a:r>
            <a:r>
              <a:rPr lang="it-IT" sz="1200" b="1" dirty="0" smtClean="0">
                <a:solidFill>
                  <a:srgbClr val="002060"/>
                </a:solidFill>
              </a:rPr>
              <a:t>agosto 2015, </a:t>
            </a:r>
            <a:r>
              <a:rPr lang="it-IT" sz="1200" b="1" dirty="0" smtClean="0">
                <a:solidFill>
                  <a:srgbClr val="002060"/>
                </a:solidFill>
              </a:rPr>
              <a:t>n</a:t>
            </a:r>
            <a:r>
              <a:rPr lang="it-IT" sz="1200" b="1" dirty="0">
                <a:solidFill>
                  <a:srgbClr val="002060"/>
                </a:solidFill>
              </a:rPr>
              <a:t>. </a:t>
            </a:r>
            <a:r>
              <a:rPr lang="it-IT" sz="1200" b="1" dirty="0" smtClean="0">
                <a:solidFill>
                  <a:srgbClr val="002060"/>
                </a:solidFill>
              </a:rPr>
              <a:t>15) </a:t>
            </a:r>
            <a:r>
              <a:rPr lang="it-IT" sz="1200" b="1" dirty="0" smtClean="0">
                <a:solidFill>
                  <a:srgbClr val="002060"/>
                </a:solidFill>
              </a:rPr>
              <a:t>prevede uno </a:t>
            </a:r>
            <a:r>
              <a:rPr lang="it-IT" sz="1200" dirty="0" smtClean="0">
                <a:solidFill>
                  <a:srgbClr val="002060"/>
                </a:solidFill>
              </a:rPr>
              <a:t>percorso specifico per assicurare </a:t>
            </a:r>
            <a:r>
              <a:rPr lang="it-IT" sz="1200" dirty="0">
                <a:solidFill>
                  <a:srgbClr val="002060"/>
                </a:solidFill>
              </a:rPr>
              <a:t>celerità ai procedimenti relativi al recupero di beni immobili di proprietà della Provincia e degli </a:t>
            </a:r>
            <a:r>
              <a:rPr lang="it-IT" sz="1200" dirty="0" smtClean="0">
                <a:solidFill>
                  <a:srgbClr val="002060"/>
                </a:solidFill>
              </a:rPr>
              <a:t>enti pubblici </a:t>
            </a:r>
            <a:r>
              <a:rPr lang="it-IT" sz="1200" b="1" dirty="0" smtClean="0">
                <a:solidFill>
                  <a:srgbClr val="002060"/>
                </a:solidFill>
              </a:rPr>
              <a:t>finalizzati alla valorizzazione/alienazione.</a:t>
            </a:r>
            <a:endParaRPr lang="it-IT" sz="1200" b="1" dirty="0">
              <a:solidFill>
                <a:srgbClr val="002060"/>
              </a:solidFill>
            </a:endParaRPr>
          </a:p>
        </p:txBody>
      </p:sp>
      <p:sp>
        <p:nvSpPr>
          <p:cNvPr id="55" name="Freccia in giù 54"/>
          <p:cNvSpPr/>
          <p:nvPr/>
        </p:nvSpPr>
        <p:spPr>
          <a:xfrm rot="16200000">
            <a:off x="-162272" y="5607496"/>
            <a:ext cx="648072" cy="32352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56" name="Rettangolo 55"/>
          <p:cNvSpPr/>
          <p:nvPr/>
        </p:nvSpPr>
        <p:spPr>
          <a:xfrm>
            <a:off x="0" y="6309320"/>
            <a:ext cx="9144000" cy="54868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57" name="Immagine 56" descr="cassadelTrentino-5cm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195736" y="6453336"/>
            <a:ext cx="1152128" cy="2880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8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331640" y="6347572"/>
            <a:ext cx="640561" cy="5104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9" name="Picture 9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7504" y="6381328"/>
            <a:ext cx="1135375" cy="3834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1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9091" y="503539"/>
            <a:ext cx="6480869" cy="11754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3" name="CasellaDiTesto 22"/>
          <p:cNvSpPr txBox="1"/>
          <p:nvPr/>
        </p:nvSpPr>
        <p:spPr>
          <a:xfrm>
            <a:off x="3379939" y="1151611"/>
            <a:ext cx="57621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dirty="0" smtClean="0">
                <a:latin typeface="Calibri" panose="020F0502020204030204" pitchFamily="34" charset="0"/>
              </a:rPr>
              <a:t>8</a:t>
            </a:r>
            <a:endParaRPr lang="it-IT" sz="1400" dirty="0">
              <a:latin typeface="Calibri" panose="020F0502020204030204" pitchFamily="34" charset="0"/>
            </a:endParaRPr>
          </a:p>
        </p:txBody>
      </p:sp>
      <p:sp>
        <p:nvSpPr>
          <p:cNvPr id="24" name="CasellaDiTesto 23"/>
          <p:cNvSpPr txBox="1"/>
          <p:nvPr/>
        </p:nvSpPr>
        <p:spPr>
          <a:xfrm>
            <a:off x="3382790" y="2303739"/>
            <a:ext cx="57621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dirty="0" smtClean="0">
                <a:latin typeface="Calibri" panose="020F0502020204030204" pitchFamily="34" charset="0"/>
              </a:rPr>
              <a:t>1</a:t>
            </a:r>
            <a:endParaRPr lang="it-IT" sz="1400" dirty="0">
              <a:latin typeface="Calibri" panose="020F0502020204030204" pitchFamily="34" charset="0"/>
            </a:endParaRPr>
          </a:p>
        </p:txBody>
      </p:sp>
      <p:sp>
        <p:nvSpPr>
          <p:cNvPr id="25" name="CasellaDiTesto 24"/>
          <p:cNvSpPr txBox="1"/>
          <p:nvPr/>
        </p:nvSpPr>
        <p:spPr>
          <a:xfrm>
            <a:off x="4353547" y="1151611"/>
            <a:ext cx="57621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dirty="0" smtClean="0">
                <a:latin typeface="Calibri" panose="020F0502020204030204" pitchFamily="34" charset="0"/>
              </a:rPr>
              <a:t>18</a:t>
            </a:r>
            <a:endParaRPr lang="it-IT" sz="1400" dirty="0">
              <a:latin typeface="Calibri" panose="020F0502020204030204" pitchFamily="34" charset="0"/>
            </a:endParaRPr>
          </a:p>
        </p:txBody>
      </p:sp>
      <p:sp>
        <p:nvSpPr>
          <p:cNvPr id="26" name="CasellaDiTesto 25"/>
          <p:cNvSpPr txBox="1"/>
          <p:nvPr/>
        </p:nvSpPr>
        <p:spPr>
          <a:xfrm>
            <a:off x="4428406" y="2303739"/>
            <a:ext cx="57621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dirty="0" smtClean="0">
                <a:latin typeface="Calibri" panose="020F0502020204030204" pitchFamily="34" charset="0"/>
              </a:rPr>
              <a:t>5</a:t>
            </a:r>
            <a:endParaRPr lang="it-IT" sz="1400" dirty="0">
              <a:latin typeface="Calibri" panose="020F0502020204030204" pitchFamily="34" charset="0"/>
            </a:endParaRPr>
          </a:p>
        </p:txBody>
      </p:sp>
      <p:sp>
        <p:nvSpPr>
          <p:cNvPr id="27" name="CasellaDiTesto 26"/>
          <p:cNvSpPr txBox="1"/>
          <p:nvPr/>
        </p:nvSpPr>
        <p:spPr>
          <a:xfrm>
            <a:off x="5361659" y="1151611"/>
            <a:ext cx="57621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dirty="0" smtClean="0">
                <a:latin typeface="Calibri" panose="020F0502020204030204" pitchFamily="34" charset="0"/>
              </a:rPr>
              <a:t>25</a:t>
            </a:r>
            <a:endParaRPr lang="it-IT" sz="1400" dirty="0">
              <a:latin typeface="Calibri" panose="020F0502020204030204" pitchFamily="34" charset="0"/>
            </a:endParaRPr>
          </a:p>
        </p:txBody>
      </p:sp>
      <p:sp>
        <p:nvSpPr>
          <p:cNvPr id="28" name="CasellaDiTesto 27"/>
          <p:cNvSpPr txBox="1"/>
          <p:nvPr/>
        </p:nvSpPr>
        <p:spPr>
          <a:xfrm>
            <a:off x="5508526" y="2303739"/>
            <a:ext cx="57621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dirty="0" smtClean="0">
                <a:latin typeface="Calibri" panose="020F0502020204030204" pitchFamily="34" charset="0"/>
              </a:rPr>
              <a:t>6</a:t>
            </a:r>
            <a:endParaRPr lang="it-IT" sz="1400" dirty="0">
              <a:latin typeface="Calibri" panose="020F0502020204030204" pitchFamily="34" charset="0"/>
            </a:endParaRPr>
          </a:p>
        </p:txBody>
      </p:sp>
      <p:sp>
        <p:nvSpPr>
          <p:cNvPr id="29" name="CasellaDiTesto 28"/>
          <p:cNvSpPr txBox="1"/>
          <p:nvPr/>
        </p:nvSpPr>
        <p:spPr>
          <a:xfrm>
            <a:off x="6153747" y="1151611"/>
            <a:ext cx="57621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dirty="0" smtClean="0">
                <a:latin typeface="Calibri" panose="020F0502020204030204" pitchFamily="34" charset="0"/>
              </a:rPr>
              <a:t>40</a:t>
            </a:r>
            <a:endParaRPr lang="it-IT" sz="1400" dirty="0">
              <a:latin typeface="Calibri" panose="020F0502020204030204" pitchFamily="34" charset="0"/>
            </a:endParaRPr>
          </a:p>
        </p:txBody>
      </p:sp>
      <p:sp>
        <p:nvSpPr>
          <p:cNvPr id="30" name="Triangolo isoscele 29"/>
          <p:cNvSpPr/>
          <p:nvPr/>
        </p:nvSpPr>
        <p:spPr>
          <a:xfrm rot="10800000">
            <a:off x="3203848" y="2780928"/>
            <a:ext cx="754859" cy="300682"/>
          </a:xfrm>
          <a:prstGeom prst="triangl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31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9872" y="3861048"/>
            <a:ext cx="2396932" cy="20273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3" name="CasellaDiTesto 32"/>
          <p:cNvSpPr txBox="1"/>
          <p:nvPr/>
        </p:nvSpPr>
        <p:spPr>
          <a:xfrm>
            <a:off x="2303870" y="3861048"/>
            <a:ext cx="1003281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400" b="1" i="1" dirty="0" smtClean="0"/>
              <a:t>25 </a:t>
            </a:r>
            <a:r>
              <a:rPr lang="it-IT" sz="1400" b="1" i="1" dirty="0"/>
              <a:t>€/mln </a:t>
            </a:r>
            <a:r>
              <a:rPr lang="it-IT" sz="1100" i="1" dirty="0"/>
              <a:t>(apporti </a:t>
            </a:r>
            <a:r>
              <a:rPr lang="it-IT" sz="1100" i="1" dirty="0" smtClean="0"/>
              <a:t>cash)</a:t>
            </a:r>
            <a:endParaRPr lang="it-IT" sz="1100" i="1" dirty="0"/>
          </a:p>
        </p:txBody>
      </p:sp>
      <p:sp>
        <p:nvSpPr>
          <p:cNvPr id="34" name="CasellaDiTesto 33"/>
          <p:cNvSpPr txBox="1"/>
          <p:nvPr/>
        </p:nvSpPr>
        <p:spPr>
          <a:xfrm>
            <a:off x="2771800" y="3068960"/>
            <a:ext cx="1437234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400" b="1" i="1" dirty="0" smtClean="0"/>
              <a:t>9 €/mln </a:t>
            </a:r>
            <a:r>
              <a:rPr lang="it-IT" sz="1100" i="1" dirty="0" smtClean="0"/>
              <a:t>(apporti in natura PAT / Comuni) </a:t>
            </a:r>
            <a:endParaRPr lang="it-IT" sz="1100" i="1" dirty="0"/>
          </a:p>
        </p:txBody>
      </p:sp>
      <p:pic>
        <p:nvPicPr>
          <p:cNvPr id="35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7394" y="3451402"/>
            <a:ext cx="1270669" cy="5933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6" name="Rettangolo 35"/>
          <p:cNvSpPr/>
          <p:nvPr/>
        </p:nvSpPr>
        <p:spPr>
          <a:xfrm>
            <a:off x="192386" y="3425523"/>
            <a:ext cx="1947216" cy="625089"/>
          </a:xfrm>
          <a:prstGeom prst="rect">
            <a:avLst/>
          </a:prstGeom>
          <a:noFill/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37" name="Triangolo isoscele 36"/>
          <p:cNvSpPr/>
          <p:nvPr/>
        </p:nvSpPr>
        <p:spPr>
          <a:xfrm rot="5400000">
            <a:off x="2031130" y="3583602"/>
            <a:ext cx="602234" cy="310282"/>
          </a:xfrm>
          <a:prstGeom prst="triangl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38" name="CasellaDiTesto 37"/>
          <p:cNvSpPr txBox="1"/>
          <p:nvPr/>
        </p:nvSpPr>
        <p:spPr>
          <a:xfrm>
            <a:off x="0" y="4365104"/>
            <a:ext cx="2639168" cy="120032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it-IT" sz="1200" i="1" dirty="0" err="1" smtClean="0">
                <a:latin typeface="Calibri" panose="020F0502020204030204" pitchFamily="34" charset="0"/>
              </a:rPr>
              <a:t>Invimit</a:t>
            </a:r>
            <a:r>
              <a:rPr lang="it-IT" sz="1200" i="1" dirty="0" smtClean="0">
                <a:latin typeface="Calibri" panose="020F0502020204030204" pitchFamily="34" charset="0"/>
              </a:rPr>
              <a:t> SGR (ma anche altri finanziatori privati ) apportano le risorse finanziarie necessarie alla costruzione/ristrutturazione, nonché alla copertura degli oneri accessori di gestione del fondo.</a:t>
            </a:r>
            <a:endParaRPr lang="it-IT" sz="1200" i="1" dirty="0">
              <a:latin typeface="Calibri" panose="020F0502020204030204" pitchFamily="34" charset="0"/>
            </a:endParaRPr>
          </a:p>
        </p:txBody>
      </p:sp>
      <p:grpSp>
        <p:nvGrpSpPr>
          <p:cNvPr id="39" name="Gruppo 38"/>
          <p:cNvGrpSpPr/>
          <p:nvPr/>
        </p:nvGrpSpPr>
        <p:grpSpPr>
          <a:xfrm>
            <a:off x="179512" y="1772816"/>
            <a:ext cx="6049963" cy="917576"/>
            <a:chOff x="34925" y="2177997"/>
            <a:chExt cx="6049963" cy="917576"/>
          </a:xfrm>
        </p:grpSpPr>
        <p:sp>
          <p:nvSpPr>
            <p:cNvPr id="40" name="AutoShape 5"/>
            <p:cNvSpPr>
              <a:spLocks noChangeAspect="1" noChangeArrowheads="1" noTextEdit="1"/>
            </p:cNvSpPr>
            <p:nvPr/>
          </p:nvSpPr>
          <p:spPr bwMode="auto">
            <a:xfrm>
              <a:off x="34925" y="2177997"/>
              <a:ext cx="6049963" cy="908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t-IT"/>
            </a:p>
          </p:txBody>
        </p:sp>
        <p:sp>
          <p:nvSpPr>
            <p:cNvPr id="41" name="Rectangle 7"/>
            <p:cNvSpPr>
              <a:spLocks noChangeArrowheads="1"/>
            </p:cNvSpPr>
            <p:nvPr/>
          </p:nvSpPr>
          <p:spPr bwMode="auto">
            <a:xfrm>
              <a:off x="155575" y="2239910"/>
              <a:ext cx="871538" cy="1666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it-IT" sz="8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Aree per scuole da </a:t>
              </a:r>
              <a:endParaRPr kumimoji="0" lang="it-IT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2" name="Rectangle 8"/>
            <p:cNvSpPr>
              <a:spLocks noChangeArrowheads="1"/>
            </p:cNvSpPr>
            <p:nvPr/>
          </p:nvSpPr>
          <p:spPr bwMode="auto">
            <a:xfrm>
              <a:off x="336550" y="2370085"/>
              <a:ext cx="466725" cy="1666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it-IT" sz="8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realizzare</a:t>
              </a:r>
              <a:endParaRPr kumimoji="0" lang="it-IT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3" name="Rectangle 9"/>
            <p:cNvSpPr>
              <a:spLocks noChangeArrowheads="1"/>
            </p:cNvSpPr>
            <p:nvPr/>
          </p:nvSpPr>
          <p:spPr bwMode="auto">
            <a:xfrm>
              <a:off x="1200150" y="2239910"/>
              <a:ext cx="500063" cy="1666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it-IT" sz="8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Superficie </a:t>
              </a:r>
              <a:endParaRPr kumimoji="0" lang="it-IT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4" name="Rectangle 10"/>
            <p:cNvSpPr>
              <a:spLocks noChangeArrowheads="1"/>
            </p:cNvSpPr>
            <p:nvPr/>
          </p:nvSpPr>
          <p:spPr bwMode="auto">
            <a:xfrm>
              <a:off x="1157288" y="2370085"/>
              <a:ext cx="569913" cy="1666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it-IT" sz="8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commeciale</a:t>
              </a:r>
              <a:endParaRPr kumimoji="0" lang="it-IT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5" name="Rectangle 11"/>
            <p:cNvSpPr>
              <a:spLocks noChangeArrowheads="1"/>
            </p:cNvSpPr>
            <p:nvPr/>
          </p:nvSpPr>
          <p:spPr bwMode="auto">
            <a:xfrm>
              <a:off x="1873250" y="2300235"/>
              <a:ext cx="1130300" cy="1666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it-IT" sz="8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Destinazione d'uso finale</a:t>
              </a:r>
              <a:endParaRPr kumimoji="0" lang="it-IT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6" name="Rectangle 12"/>
            <p:cNvSpPr>
              <a:spLocks noChangeArrowheads="1"/>
            </p:cNvSpPr>
            <p:nvPr/>
          </p:nvSpPr>
          <p:spPr bwMode="auto">
            <a:xfrm>
              <a:off x="3106738" y="2300235"/>
              <a:ext cx="871538" cy="1666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it-IT" sz="8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VALORE APPORTO </a:t>
              </a:r>
              <a:endParaRPr kumimoji="0" lang="it-IT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7" name="Rectangle 13"/>
            <p:cNvSpPr>
              <a:spLocks noChangeArrowheads="1"/>
            </p:cNvSpPr>
            <p:nvPr/>
          </p:nvSpPr>
          <p:spPr bwMode="auto">
            <a:xfrm>
              <a:off x="4298950" y="2239910"/>
              <a:ext cx="647700" cy="1666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it-IT" sz="8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Costi totali di </a:t>
              </a:r>
              <a:endParaRPr kumimoji="0" lang="it-IT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8" name="Rectangle 14"/>
            <p:cNvSpPr>
              <a:spLocks noChangeArrowheads="1"/>
            </p:cNvSpPr>
            <p:nvPr/>
          </p:nvSpPr>
          <p:spPr bwMode="auto">
            <a:xfrm>
              <a:off x="4168775" y="2370085"/>
              <a:ext cx="881063" cy="1666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it-IT" sz="8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costr.ne/ristrutt.ne</a:t>
              </a:r>
              <a:endParaRPr kumimoji="0" lang="it-IT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9" name="Rectangle 15"/>
            <p:cNvSpPr>
              <a:spLocks noChangeArrowheads="1"/>
            </p:cNvSpPr>
            <p:nvPr/>
          </p:nvSpPr>
          <p:spPr bwMode="auto">
            <a:xfrm>
              <a:off x="5299075" y="2300235"/>
              <a:ext cx="725488" cy="1666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it-IT" sz="8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Costo immobile</a:t>
              </a:r>
              <a:endParaRPr kumimoji="0" lang="it-IT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0" name="Rectangle 16"/>
            <p:cNvSpPr>
              <a:spLocks noChangeArrowheads="1"/>
            </p:cNvSpPr>
            <p:nvPr/>
          </p:nvSpPr>
          <p:spPr bwMode="auto">
            <a:xfrm>
              <a:off x="1338263" y="2554235"/>
              <a:ext cx="190500" cy="1666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it-IT" sz="8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mq</a:t>
              </a:r>
              <a:endParaRPr kumimoji="0" lang="it-IT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1" name="Rectangle 17"/>
            <p:cNvSpPr>
              <a:spLocks noChangeArrowheads="1"/>
            </p:cNvSpPr>
            <p:nvPr/>
          </p:nvSpPr>
          <p:spPr bwMode="auto">
            <a:xfrm>
              <a:off x="3279775" y="2554235"/>
              <a:ext cx="449263" cy="1666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it-IT" sz="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Euro/mln</a:t>
              </a:r>
              <a:endParaRPr kumimoji="0" lang="it-IT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2" name="Rectangle 18"/>
            <p:cNvSpPr>
              <a:spLocks noChangeArrowheads="1"/>
            </p:cNvSpPr>
            <p:nvPr/>
          </p:nvSpPr>
          <p:spPr bwMode="auto">
            <a:xfrm>
              <a:off x="4376738" y="2554235"/>
              <a:ext cx="449263" cy="1666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it-IT" sz="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Euro/mln</a:t>
              </a:r>
              <a:endParaRPr kumimoji="0" lang="it-IT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3" name="Rectangle 19"/>
            <p:cNvSpPr>
              <a:spLocks noChangeArrowheads="1"/>
            </p:cNvSpPr>
            <p:nvPr/>
          </p:nvSpPr>
          <p:spPr bwMode="auto">
            <a:xfrm>
              <a:off x="5429250" y="2554235"/>
              <a:ext cx="449263" cy="1666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it-IT" sz="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Euro/mln</a:t>
              </a:r>
              <a:endParaRPr kumimoji="0" lang="it-IT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4" name="Rectangle 20"/>
            <p:cNvSpPr>
              <a:spLocks noChangeArrowheads="1"/>
            </p:cNvSpPr>
            <p:nvPr/>
          </p:nvSpPr>
          <p:spPr bwMode="auto">
            <a:xfrm>
              <a:off x="198438" y="2728860"/>
              <a:ext cx="733425" cy="1666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it-IT" sz="8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terreno/edificio</a:t>
              </a:r>
              <a:endParaRPr kumimoji="0" lang="it-IT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5" name="Rectangle 21"/>
            <p:cNvSpPr>
              <a:spLocks noChangeArrowheads="1"/>
            </p:cNvSpPr>
            <p:nvPr/>
          </p:nvSpPr>
          <p:spPr bwMode="auto">
            <a:xfrm>
              <a:off x="1295400" y="2728860"/>
              <a:ext cx="258763" cy="1666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it-IT" sz="8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1500</a:t>
              </a:r>
              <a:endParaRPr kumimoji="0" lang="it-IT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6" name="Rectangle 22"/>
            <p:cNvSpPr>
              <a:spLocks noChangeArrowheads="1"/>
            </p:cNvSpPr>
            <p:nvPr/>
          </p:nvSpPr>
          <p:spPr bwMode="auto">
            <a:xfrm>
              <a:off x="2270125" y="2728860"/>
              <a:ext cx="258763" cy="1666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it-IT" sz="8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Asilo</a:t>
              </a:r>
              <a:endParaRPr kumimoji="0" lang="it-IT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7" name="Rectangle 23"/>
            <p:cNvSpPr>
              <a:spLocks noChangeArrowheads="1"/>
            </p:cNvSpPr>
            <p:nvPr/>
          </p:nvSpPr>
          <p:spPr bwMode="auto">
            <a:xfrm>
              <a:off x="198438" y="2928885"/>
              <a:ext cx="733425" cy="1666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it-IT" sz="8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terreno/edificio</a:t>
              </a:r>
              <a:endParaRPr kumimoji="0" lang="it-IT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8" name="Rectangle 24"/>
            <p:cNvSpPr>
              <a:spLocks noChangeArrowheads="1"/>
            </p:cNvSpPr>
            <p:nvPr/>
          </p:nvSpPr>
          <p:spPr bwMode="auto">
            <a:xfrm>
              <a:off x="1295400" y="2928885"/>
              <a:ext cx="258763" cy="1666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it-IT" sz="8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2500</a:t>
              </a:r>
              <a:endParaRPr kumimoji="0" lang="it-IT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9" name="Rectangle 25"/>
            <p:cNvSpPr>
              <a:spLocks noChangeArrowheads="1"/>
            </p:cNvSpPr>
            <p:nvPr/>
          </p:nvSpPr>
          <p:spPr bwMode="auto">
            <a:xfrm>
              <a:off x="2244725" y="2928885"/>
              <a:ext cx="328613" cy="1666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it-IT" sz="8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Scuola</a:t>
              </a:r>
              <a:endParaRPr kumimoji="0" lang="it-IT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0" name="Line 26"/>
            <p:cNvSpPr>
              <a:spLocks noChangeShapeType="1"/>
            </p:cNvSpPr>
            <p:nvPr/>
          </p:nvSpPr>
          <p:spPr bwMode="auto">
            <a:xfrm>
              <a:off x="34925" y="2177997"/>
              <a:ext cx="6049963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t-IT"/>
            </a:p>
          </p:txBody>
        </p:sp>
        <p:sp>
          <p:nvSpPr>
            <p:cNvPr id="61" name="Rectangle 27"/>
            <p:cNvSpPr>
              <a:spLocks noChangeArrowheads="1"/>
            </p:cNvSpPr>
            <p:nvPr/>
          </p:nvSpPr>
          <p:spPr bwMode="auto">
            <a:xfrm>
              <a:off x="34925" y="2177997"/>
              <a:ext cx="6049963" cy="9525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t-IT"/>
            </a:p>
          </p:txBody>
        </p:sp>
        <p:sp>
          <p:nvSpPr>
            <p:cNvPr id="62" name="Line 28"/>
            <p:cNvSpPr>
              <a:spLocks noChangeShapeType="1"/>
            </p:cNvSpPr>
            <p:nvPr/>
          </p:nvSpPr>
          <p:spPr bwMode="auto">
            <a:xfrm>
              <a:off x="34925" y="2527247"/>
              <a:ext cx="6049963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t-IT"/>
            </a:p>
          </p:txBody>
        </p:sp>
        <p:sp>
          <p:nvSpPr>
            <p:cNvPr id="63" name="Rectangle 29"/>
            <p:cNvSpPr>
              <a:spLocks noChangeArrowheads="1"/>
            </p:cNvSpPr>
            <p:nvPr/>
          </p:nvSpPr>
          <p:spPr bwMode="auto">
            <a:xfrm>
              <a:off x="34925" y="2527247"/>
              <a:ext cx="6049963" cy="9525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t-IT"/>
            </a:p>
          </p:txBody>
        </p:sp>
      </p:grpSp>
      <p:pic>
        <p:nvPicPr>
          <p:cNvPr id="64" name="Picture 9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3848" y="1484784"/>
            <a:ext cx="757707" cy="2558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5" name="Rettangolo 64"/>
          <p:cNvSpPr/>
          <p:nvPr/>
        </p:nvSpPr>
        <p:spPr>
          <a:xfrm>
            <a:off x="3203848" y="1052736"/>
            <a:ext cx="786089" cy="171654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67" name="Rettangolo 66"/>
          <p:cNvSpPr/>
          <p:nvPr/>
        </p:nvSpPr>
        <p:spPr>
          <a:xfrm>
            <a:off x="6012160" y="3573016"/>
            <a:ext cx="2952328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it-IT" b="1" i="1" dirty="0" smtClean="0">
                <a:solidFill>
                  <a:srgbClr val="C00000"/>
                </a:solidFill>
              </a:rPr>
              <a:t>l’attivazione di fondi locali consente di promuovere forme di partenariato pubblico privato per reperire risorse finanziarie (</a:t>
            </a:r>
            <a:r>
              <a:rPr lang="it-IT" b="1" i="1" dirty="0" err="1" smtClean="0">
                <a:solidFill>
                  <a:srgbClr val="C00000"/>
                </a:solidFill>
              </a:rPr>
              <a:t>Invimit</a:t>
            </a:r>
            <a:r>
              <a:rPr lang="it-IT" b="1" i="1" dirty="0" smtClean="0">
                <a:solidFill>
                  <a:srgbClr val="C00000"/>
                </a:solidFill>
              </a:rPr>
              <a:t> SGR interviene mediante apporto in denaro) e di qualificato </a:t>
            </a:r>
            <a:r>
              <a:rPr lang="it-IT" b="1" i="1" dirty="0" err="1" smtClean="0">
                <a:solidFill>
                  <a:srgbClr val="C00000"/>
                </a:solidFill>
              </a:rPr>
              <a:t>know</a:t>
            </a:r>
            <a:r>
              <a:rPr lang="it-IT" b="1" i="1" dirty="0" smtClean="0">
                <a:solidFill>
                  <a:srgbClr val="C00000"/>
                </a:solidFill>
              </a:rPr>
              <a:t> </a:t>
            </a:r>
            <a:r>
              <a:rPr lang="it-IT" b="1" i="1" dirty="0" err="1" smtClean="0">
                <a:solidFill>
                  <a:srgbClr val="C00000"/>
                </a:solidFill>
              </a:rPr>
              <a:t>how</a:t>
            </a:r>
            <a:r>
              <a:rPr lang="it-IT" b="1" i="1" dirty="0" smtClean="0">
                <a:solidFill>
                  <a:srgbClr val="C00000"/>
                </a:solidFill>
              </a:rPr>
              <a:t>. </a:t>
            </a:r>
            <a:endParaRPr lang="it-IT" b="1" i="1" dirty="0">
              <a:solidFill>
                <a:srgbClr val="C00000"/>
              </a:solidFill>
            </a:endParaRPr>
          </a:p>
        </p:txBody>
      </p:sp>
      <p:sp>
        <p:nvSpPr>
          <p:cNvPr id="66" name="Rettangolo 65"/>
          <p:cNvSpPr/>
          <p:nvPr/>
        </p:nvSpPr>
        <p:spPr>
          <a:xfrm>
            <a:off x="0" y="0"/>
            <a:ext cx="8801598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it-IT" sz="1500" dirty="0" smtClean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Si è provveduto ad elaborare </a:t>
            </a:r>
            <a:r>
              <a:rPr lang="it-IT" sz="1500" u="sng" dirty="0" smtClean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un primo esempio di intervento sulla base del modello di funzionamento base ipotizzato da INVIMIT SGR</a:t>
            </a:r>
            <a:r>
              <a:rPr lang="it-IT" sz="1500" dirty="0" smtClean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 quale contributo preliminare</a:t>
            </a:r>
            <a:endParaRPr lang="it-IT" sz="1500" b="1" dirty="0" smtClean="0">
              <a:solidFill>
                <a:srgbClr val="FF0000"/>
              </a:solidFill>
              <a:latin typeface="Calibri" panose="020F0502020204030204" pitchFamily="34" charset="0"/>
            </a:endParaRPr>
          </a:p>
        </p:txBody>
      </p:sp>
      <p:sp>
        <p:nvSpPr>
          <p:cNvPr id="68" name="Rettangolo 67"/>
          <p:cNvSpPr/>
          <p:nvPr/>
        </p:nvSpPr>
        <p:spPr>
          <a:xfrm>
            <a:off x="0" y="6309320"/>
            <a:ext cx="9144000" cy="54868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69" name="Immagine 68" descr="cassadelTrentino-5cm"/>
          <p:cNvPicPr/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195736" y="6453336"/>
            <a:ext cx="1152128" cy="2880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0" name="Picture 2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331640" y="6347572"/>
            <a:ext cx="640561" cy="5104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" name="Picture 9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7504" y="6381328"/>
            <a:ext cx="1135375" cy="3834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ttangolo 11"/>
          <p:cNvSpPr/>
          <p:nvPr/>
        </p:nvSpPr>
        <p:spPr>
          <a:xfrm>
            <a:off x="179512" y="404664"/>
            <a:ext cx="886594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it-IT" sz="1600" dirty="0" smtClean="0">
                <a:solidFill>
                  <a:srgbClr val="00009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 seguito uno schema di sintesi dell’operazione </a:t>
            </a:r>
          </a:p>
        </p:txBody>
      </p:sp>
      <p:sp>
        <p:nvSpPr>
          <p:cNvPr id="13" name="Elaborazione alternativa 12"/>
          <p:cNvSpPr/>
          <p:nvPr/>
        </p:nvSpPr>
        <p:spPr>
          <a:xfrm>
            <a:off x="2790850" y="2510054"/>
            <a:ext cx="2880320" cy="2032974"/>
          </a:xfrm>
          <a:prstGeom prst="flowChartAlternateProcess">
            <a:avLst/>
          </a:prstGeom>
          <a:noFill/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1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138598" y="2564904"/>
            <a:ext cx="2297498" cy="19432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5" name="Rettangolo 14"/>
          <p:cNvSpPr/>
          <p:nvPr/>
        </p:nvSpPr>
        <p:spPr>
          <a:xfrm>
            <a:off x="2987824" y="3140968"/>
            <a:ext cx="2304255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l-NL" altLang="it-IT" sz="1600" b="1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Fondo </a:t>
            </a:r>
            <a:r>
              <a:rPr lang="nl-NL" altLang="it-IT" sz="1600" b="1" dirty="0" smtClean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Immobiliare del </a:t>
            </a:r>
            <a:r>
              <a:rPr lang="nl-NL" altLang="it-IT" sz="1600" b="1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Trentino </a:t>
            </a:r>
            <a:endParaRPr lang="nl-NL" altLang="it-IT" sz="1600" b="1" dirty="0" smtClean="0">
              <a:solidFill>
                <a:srgbClr val="0000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</a:endParaRPr>
          </a:p>
          <a:p>
            <a:pPr algn="ctr"/>
            <a:endParaRPr lang="nl-NL" altLang="it-IT" sz="500" b="1" dirty="0" smtClean="0">
              <a:solidFill>
                <a:srgbClr val="0000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</a:endParaRPr>
          </a:p>
          <a:p>
            <a:pPr algn="ctr"/>
            <a:r>
              <a:rPr lang="nl-NL" sz="1300" i="1" dirty="0" smtClean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- Con focus su opere pubbliche - </a:t>
            </a:r>
            <a:endParaRPr lang="it-IT" sz="1300" i="1" dirty="0">
              <a:solidFill>
                <a:srgbClr val="0000CC"/>
              </a:solidFill>
              <a:latin typeface="Calibri" panose="020F0502020204030204" pitchFamily="34" charset="0"/>
            </a:endParaRPr>
          </a:p>
        </p:txBody>
      </p:sp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67543" y="3172419"/>
            <a:ext cx="1270669" cy="5933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Picture 9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936558" y="1463500"/>
            <a:ext cx="2065903" cy="5207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" name="Triangolo isoscele 20"/>
          <p:cNvSpPr/>
          <p:nvPr/>
        </p:nvSpPr>
        <p:spPr>
          <a:xfrm rot="5400000">
            <a:off x="1043275" y="3410608"/>
            <a:ext cx="2448938" cy="322495"/>
          </a:xfrm>
          <a:prstGeom prst="triangle">
            <a:avLst/>
          </a:prstGeom>
          <a:solidFill>
            <a:srgbClr val="00206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2" name="Triangolo isoscele 21"/>
          <p:cNvSpPr/>
          <p:nvPr/>
        </p:nvSpPr>
        <p:spPr>
          <a:xfrm rot="10800000">
            <a:off x="1631294" y="2132856"/>
            <a:ext cx="2448938" cy="322495"/>
          </a:xfrm>
          <a:prstGeom prst="triangle">
            <a:avLst/>
          </a:prstGeom>
          <a:solidFill>
            <a:srgbClr val="00206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3" name="Freccia in giù 22"/>
          <p:cNvSpPr/>
          <p:nvPr/>
        </p:nvSpPr>
        <p:spPr>
          <a:xfrm rot="16200000">
            <a:off x="5392827" y="2842257"/>
            <a:ext cx="951537" cy="287129"/>
          </a:xfrm>
          <a:prstGeom prst="downArrow">
            <a:avLst>
              <a:gd name="adj1" fmla="val 50000"/>
              <a:gd name="adj2" fmla="val 71136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4" name="Rettangolo 23"/>
          <p:cNvSpPr/>
          <p:nvPr/>
        </p:nvSpPr>
        <p:spPr>
          <a:xfrm>
            <a:off x="6012160" y="2848580"/>
            <a:ext cx="2376264" cy="2923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l-NL" altLang="it-IT" sz="1300" b="1" dirty="0" smtClean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Breve Termine: </a:t>
            </a:r>
            <a:r>
              <a:rPr lang="nl-NL" altLang="it-IT" sz="13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opere pubbliche</a:t>
            </a:r>
            <a:endParaRPr lang="it-IT" sz="1300" i="1" dirty="0">
              <a:solidFill>
                <a:srgbClr val="FF0000"/>
              </a:solidFill>
              <a:latin typeface="Calibri" panose="020F0502020204030204" pitchFamily="34" charset="0"/>
            </a:endParaRPr>
          </a:p>
        </p:txBody>
      </p:sp>
      <p:sp>
        <p:nvSpPr>
          <p:cNvPr id="25" name="Freccia in giù 24"/>
          <p:cNvSpPr/>
          <p:nvPr/>
        </p:nvSpPr>
        <p:spPr>
          <a:xfrm rot="16200000">
            <a:off x="5392827" y="3899312"/>
            <a:ext cx="951537" cy="287129"/>
          </a:xfrm>
          <a:prstGeom prst="downArrow">
            <a:avLst>
              <a:gd name="adj1" fmla="val 50000"/>
              <a:gd name="adj2" fmla="val 71136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6" name="Rettangolo 25"/>
          <p:cNvSpPr/>
          <p:nvPr/>
        </p:nvSpPr>
        <p:spPr>
          <a:xfrm>
            <a:off x="6012160" y="3905635"/>
            <a:ext cx="3131840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l-NL" altLang="it-IT" sz="1300" b="1" dirty="0" smtClean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Medio/lungo Termine: </a:t>
            </a:r>
            <a:r>
              <a:rPr lang="nl-NL" altLang="it-IT" sz="13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valorizzazione </a:t>
            </a:r>
          </a:p>
          <a:p>
            <a:r>
              <a:rPr lang="nl-NL" altLang="it-IT" sz="13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	 </a:t>
            </a:r>
            <a:r>
              <a:rPr lang="nl-NL" altLang="it-IT" sz="13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                 patrimoniale</a:t>
            </a:r>
            <a:endParaRPr lang="it-IT" sz="1300" i="1" dirty="0">
              <a:solidFill>
                <a:srgbClr val="FF0000"/>
              </a:solidFill>
              <a:latin typeface="Calibri" panose="020F0502020204030204" pitchFamily="34" charset="0"/>
            </a:endParaRPr>
          </a:p>
        </p:txBody>
      </p:sp>
      <p:cxnSp>
        <p:nvCxnSpPr>
          <p:cNvPr id="27" name="Connettore 4 26"/>
          <p:cNvCxnSpPr/>
          <p:nvPr/>
        </p:nvCxnSpPr>
        <p:spPr>
          <a:xfrm rot="5400000">
            <a:off x="5832070" y="2979134"/>
            <a:ext cx="144950" cy="3347070"/>
          </a:xfrm>
          <a:prstGeom prst="bentConnector3">
            <a:avLst>
              <a:gd name="adj1" fmla="val 257710"/>
            </a:avLst>
          </a:prstGeom>
          <a:ln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Rettangolo 27"/>
          <p:cNvSpPr/>
          <p:nvPr/>
        </p:nvSpPr>
        <p:spPr>
          <a:xfrm>
            <a:off x="4322692" y="5013176"/>
            <a:ext cx="316370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sz="1400" i="1" dirty="0" smtClean="0">
                <a:solidFill>
                  <a:srgbClr val="00009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Flusso destinato ad assicurare rimborso e remunerazione di quotisti</a:t>
            </a:r>
          </a:p>
        </p:txBody>
      </p:sp>
      <p:sp>
        <p:nvSpPr>
          <p:cNvPr id="29" name="Rettangolo 28"/>
          <p:cNvSpPr/>
          <p:nvPr/>
        </p:nvSpPr>
        <p:spPr>
          <a:xfrm>
            <a:off x="1847318" y="1910240"/>
            <a:ext cx="2299161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sz="1200" i="1" dirty="0" smtClean="0">
                <a:solidFill>
                  <a:srgbClr val="00009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Apporto in natura</a:t>
            </a:r>
          </a:p>
        </p:txBody>
      </p:sp>
      <p:sp>
        <p:nvSpPr>
          <p:cNvPr id="30" name="Rettangolo 29"/>
          <p:cNvSpPr/>
          <p:nvPr/>
        </p:nvSpPr>
        <p:spPr>
          <a:xfrm rot="16200000">
            <a:off x="835647" y="3446589"/>
            <a:ext cx="2299161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sz="1200" i="1" dirty="0" smtClean="0">
                <a:solidFill>
                  <a:srgbClr val="00009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Apporto in denaro</a:t>
            </a:r>
          </a:p>
        </p:txBody>
      </p:sp>
      <p:sp>
        <p:nvSpPr>
          <p:cNvPr id="31" name="Triangolo isoscele 30"/>
          <p:cNvSpPr/>
          <p:nvPr/>
        </p:nvSpPr>
        <p:spPr>
          <a:xfrm rot="10800000">
            <a:off x="4051894" y="2129923"/>
            <a:ext cx="2448938" cy="322495"/>
          </a:xfrm>
          <a:prstGeom prst="triangle">
            <a:avLst/>
          </a:prstGeom>
          <a:solidFill>
            <a:srgbClr val="00206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32" name="Rettangolo 31"/>
          <p:cNvSpPr/>
          <p:nvPr/>
        </p:nvSpPr>
        <p:spPr>
          <a:xfrm>
            <a:off x="4505087" y="1845768"/>
            <a:ext cx="2299161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sz="1200" i="1" dirty="0" smtClean="0">
                <a:solidFill>
                  <a:srgbClr val="00009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Apporto in denaro </a:t>
            </a:r>
          </a:p>
        </p:txBody>
      </p:sp>
      <p:sp>
        <p:nvSpPr>
          <p:cNvPr id="33" name="CasellaDiTesto 32"/>
          <p:cNvSpPr txBox="1"/>
          <p:nvPr/>
        </p:nvSpPr>
        <p:spPr>
          <a:xfrm>
            <a:off x="4616552" y="1412776"/>
            <a:ext cx="201622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400" b="1" dirty="0" smtClean="0">
                <a:solidFill>
                  <a:srgbClr val="000099"/>
                </a:solidFill>
              </a:rPr>
              <a:t>Società strumentali PAT</a:t>
            </a:r>
            <a:endParaRPr lang="it-IT" sz="1400" b="1" dirty="0">
              <a:solidFill>
                <a:srgbClr val="000099"/>
              </a:solidFill>
            </a:endParaRPr>
          </a:p>
        </p:txBody>
      </p:sp>
      <p:sp>
        <p:nvSpPr>
          <p:cNvPr id="34" name="Rettangolo 33"/>
          <p:cNvSpPr/>
          <p:nvPr/>
        </p:nvSpPr>
        <p:spPr>
          <a:xfrm>
            <a:off x="0" y="6309320"/>
            <a:ext cx="9144000" cy="54868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35" name="Immagine 34" descr="cassadelTrentino-5cm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195736" y="6453336"/>
            <a:ext cx="1152128" cy="2880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" name="Picture 2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331640" y="6347572"/>
            <a:ext cx="640561" cy="5104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7" name="Picture 9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7504" y="6381328"/>
            <a:ext cx="1135375" cy="3834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ttangolo 9"/>
          <p:cNvSpPr/>
          <p:nvPr/>
        </p:nvSpPr>
        <p:spPr>
          <a:xfrm>
            <a:off x="409788" y="1071973"/>
            <a:ext cx="8496944" cy="45294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spcAft>
                <a:spcPts val="800"/>
              </a:spcAft>
              <a:buFont typeface="Arial" pitchFamily="34" charset="0"/>
              <a:buChar char="•"/>
            </a:pPr>
            <a:r>
              <a:rPr lang="it-IT" sz="1500" b="1" dirty="0" smtClean="0">
                <a:solidFill>
                  <a:schemeClr val="tx2">
                    <a:lumMod val="75000"/>
                  </a:schemeClr>
                </a:solidFill>
              </a:rPr>
              <a:t>«</a:t>
            </a:r>
            <a:r>
              <a:rPr lang="it-IT" sz="1500" b="1" dirty="0">
                <a:solidFill>
                  <a:schemeClr val="tx2">
                    <a:lumMod val="75000"/>
                  </a:schemeClr>
                </a:solidFill>
              </a:rPr>
              <a:t>Fondo dei Fondi»</a:t>
            </a:r>
            <a:r>
              <a:rPr lang="it-IT" sz="1500" dirty="0">
                <a:solidFill>
                  <a:schemeClr val="tx2">
                    <a:lumMod val="75000"/>
                  </a:schemeClr>
                </a:solidFill>
              </a:rPr>
              <a:t>: </a:t>
            </a:r>
            <a:r>
              <a:rPr lang="it-IT" sz="1500" i="1" dirty="0">
                <a:solidFill>
                  <a:schemeClr val="tx2">
                    <a:lumMod val="75000"/>
                  </a:schemeClr>
                </a:solidFill>
              </a:rPr>
              <a:t>il Fondo «i3 Core» </a:t>
            </a:r>
            <a:r>
              <a:rPr lang="it-IT" sz="1500" i="1" dirty="0" smtClean="0">
                <a:solidFill>
                  <a:schemeClr val="tx2">
                    <a:lumMod val="75000"/>
                  </a:schemeClr>
                </a:solidFill>
              </a:rPr>
              <a:t>- Comparto Territorio investe </a:t>
            </a:r>
            <a:r>
              <a:rPr lang="it-IT" sz="1500" i="1" dirty="0">
                <a:solidFill>
                  <a:schemeClr val="tx2">
                    <a:lumMod val="75000"/>
                  </a:schemeClr>
                </a:solidFill>
              </a:rPr>
              <a:t>in Fondi locali promossi/partecipati da Regioni, </a:t>
            </a:r>
            <a:r>
              <a:rPr lang="it-IT" sz="1500" i="1" dirty="0" smtClean="0">
                <a:solidFill>
                  <a:schemeClr val="tx2">
                    <a:lumMod val="75000"/>
                  </a:schemeClr>
                </a:solidFill>
              </a:rPr>
              <a:t>Province </a:t>
            </a:r>
            <a:r>
              <a:rPr lang="it-IT" sz="1500" i="1" dirty="0">
                <a:solidFill>
                  <a:schemeClr val="tx2">
                    <a:lumMod val="75000"/>
                  </a:schemeClr>
                </a:solidFill>
              </a:rPr>
              <a:t>e Comuni anche in forma associata o consorziata o loro società interamente </a:t>
            </a:r>
            <a:r>
              <a:rPr lang="it-IT" sz="1500" i="1" dirty="0" smtClean="0">
                <a:solidFill>
                  <a:schemeClr val="tx2">
                    <a:lumMod val="75000"/>
                  </a:schemeClr>
                </a:solidFill>
              </a:rPr>
              <a:t>partecipate</a:t>
            </a:r>
            <a:r>
              <a:rPr lang="it-IT" sz="1500" dirty="0" smtClean="0">
                <a:solidFill>
                  <a:schemeClr val="tx2">
                    <a:lumMod val="75000"/>
                  </a:schemeClr>
                </a:solidFill>
              </a:rPr>
              <a:t>;</a:t>
            </a:r>
            <a:endParaRPr lang="it-IT" sz="1500" dirty="0">
              <a:solidFill>
                <a:schemeClr val="tx2">
                  <a:lumMod val="75000"/>
                </a:schemeClr>
              </a:solidFill>
            </a:endParaRPr>
          </a:p>
          <a:p>
            <a:pPr marL="285750" indent="-285750" algn="just">
              <a:spcAft>
                <a:spcPts val="800"/>
              </a:spcAft>
              <a:buFont typeface="Arial" pitchFamily="34" charset="0"/>
              <a:buChar char="•"/>
            </a:pPr>
            <a:r>
              <a:rPr lang="it-IT" sz="1500" b="1" dirty="0" smtClean="0">
                <a:solidFill>
                  <a:schemeClr val="tx2">
                    <a:lumMod val="75000"/>
                  </a:schemeClr>
                </a:solidFill>
              </a:rPr>
              <a:t>finalità valorizzazione / sviluppo di immobili pubblici</a:t>
            </a:r>
            <a:r>
              <a:rPr lang="it-IT" sz="1500" dirty="0" smtClean="0">
                <a:solidFill>
                  <a:schemeClr val="tx2">
                    <a:lumMod val="75000"/>
                  </a:schemeClr>
                </a:solidFill>
              </a:rPr>
              <a:t>: </a:t>
            </a:r>
            <a:r>
              <a:rPr lang="it-IT" sz="1500" i="1" dirty="0" smtClean="0">
                <a:solidFill>
                  <a:schemeClr val="tx2">
                    <a:lumMod val="75000"/>
                  </a:schemeClr>
                </a:solidFill>
              </a:rPr>
              <a:t>la disponibilità di patrimonio pubblico da dismettere consente di porre le basi per progetti di valorizzazione/sviluppo locale quali, ad esempio, realizzazione di nuove </a:t>
            </a:r>
            <a:r>
              <a:rPr lang="it-IT" sz="1500" i="1" dirty="0">
                <a:solidFill>
                  <a:schemeClr val="tx2">
                    <a:lumMod val="75000"/>
                  </a:schemeClr>
                </a:solidFill>
              </a:rPr>
              <a:t>scuole, riqualificazione energetica </a:t>
            </a:r>
            <a:r>
              <a:rPr lang="it-IT" sz="1500" i="1" dirty="0" smtClean="0">
                <a:solidFill>
                  <a:schemeClr val="tx2">
                    <a:lumMod val="75000"/>
                  </a:schemeClr>
                </a:solidFill>
              </a:rPr>
              <a:t>di edifici pubblici, ecc.;</a:t>
            </a:r>
            <a:endParaRPr lang="it-IT" sz="1500" i="1" dirty="0">
              <a:solidFill>
                <a:schemeClr val="tx2">
                  <a:lumMod val="75000"/>
                </a:schemeClr>
              </a:solidFill>
            </a:endParaRPr>
          </a:p>
          <a:p>
            <a:pPr marL="285750" indent="-285750" algn="just">
              <a:spcAft>
                <a:spcPts val="800"/>
              </a:spcAft>
              <a:buFont typeface="Arial" pitchFamily="34" charset="0"/>
              <a:buChar char="•"/>
            </a:pPr>
            <a:r>
              <a:rPr lang="it-IT" sz="1500" b="1" dirty="0" smtClean="0">
                <a:solidFill>
                  <a:schemeClr val="tx2">
                    <a:lumMod val="75000"/>
                  </a:schemeClr>
                </a:solidFill>
              </a:rPr>
              <a:t>apporti in denaro: </a:t>
            </a:r>
            <a:r>
              <a:rPr lang="it-IT" sz="1500" i="1" dirty="0">
                <a:solidFill>
                  <a:schemeClr val="tx2">
                    <a:lumMod val="75000"/>
                  </a:schemeClr>
                </a:solidFill>
              </a:rPr>
              <a:t>il Fondo «i3 Core» - Comparto Territorio </a:t>
            </a:r>
            <a:r>
              <a:rPr lang="it-IT" sz="1500" i="1" dirty="0" smtClean="0">
                <a:solidFill>
                  <a:schemeClr val="tx2">
                    <a:lumMod val="75000"/>
                  </a:schemeClr>
                </a:solidFill>
              </a:rPr>
              <a:t>sottoscrive le quote dei fondi locali apportando risorse finanziarie (cash) da destinare ai progetti </a:t>
            </a:r>
            <a:r>
              <a:rPr lang="it-IT" sz="1500" i="1" dirty="0">
                <a:solidFill>
                  <a:schemeClr val="tx2">
                    <a:lumMod val="75000"/>
                  </a:schemeClr>
                </a:solidFill>
              </a:rPr>
              <a:t>di valorizzazione/sviluppo locale </a:t>
            </a:r>
            <a:r>
              <a:rPr lang="it-IT" sz="1500" i="1" dirty="0" smtClean="0">
                <a:solidFill>
                  <a:schemeClr val="tx2">
                    <a:lumMod val="75000"/>
                  </a:schemeClr>
                </a:solidFill>
              </a:rPr>
              <a:t>(è però necessario che i proponenti assicurino sottoscrizioni, anche in natura, per almeno il 20-25% della dotazione del fondo locale e, comunque, in ragione della validità del progetto);</a:t>
            </a:r>
            <a:endParaRPr lang="it-IT" sz="1500" i="1" dirty="0">
              <a:solidFill>
                <a:schemeClr val="tx2">
                  <a:lumMod val="75000"/>
                </a:schemeClr>
              </a:solidFill>
            </a:endParaRPr>
          </a:p>
          <a:p>
            <a:pPr marL="285750" indent="-285750" algn="just">
              <a:spcAft>
                <a:spcPts val="800"/>
              </a:spcAft>
              <a:buFont typeface="Arial" pitchFamily="34" charset="0"/>
              <a:buChar char="•"/>
            </a:pPr>
            <a:r>
              <a:rPr lang="it-IT" sz="1500" b="1" dirty="0" smtClean="0">
                <a:solidFill>
                  <a:schemeClr val="tx2">
                    <a:lumMod val="75000"/>
                  </a:schemeClr>
                </a:solidFill>
              </a:rPr>
              <a:t>durata </a:t>
            </a:r>
            <a:r>
              <a:rPr lang="it-IT" sz="1500" b="1" dirty="0">
                <a:solidFill>
                  <a:schemeClr val="tx2">
                    <a:lumMod val="75000"/>
                  </a:schemeClr>
                </a:solidFill>
              </a:rPr>
              <a:t>del </a:t>
            </a:r>
            <a:r>
              <a:rPr lang="it-IT" sz="1500" b="1" dirty="0" smtClean="0">
                <a:solidFill>
                  <a:schemeClr val="tx2">
                    <a:lumMod val="75000"/>
                  </a:schemeClr>
                </a:solidFill>
              </a:rPr>
              <a:t>fondo locale</a:t>
            </a:r>
            <a:r>
              <a:rPr lang="it-IT" sz="1500" dirty="0" smtClean="0">
                <a:solidFill>
                  <a:schemeClr val="tx2">
                    <a:lumMod val="75000"/>
                  </a:schemeClr>
                </a:solidFill>
              </a:rPr>
              <a:t>: </a:t>
            </a:r>
            <a:r>
              <a:rPr lang="it-IT" sz="1500" i="1" dirty="0" smtClean="0">
                <a:solidFill>
                  <a:schemeClr val="tx2">
                    <a:lumMod val="75000"/>
                  </a:schemeClr>
                </a:solidFill>
              </a:rPr>
              <a:t>coerente almeno con un ciclo di valorizzazione/sviluppo </a:t>
            </a:r>
            <a:r>
              <a:rPr lang="it-IT" sz="1500" i="1" dirty="0">
                <a:solidFill>
                  <a:schemeClr val="tx2">
                    <a:lumMod val="75000"/>
                  </a:schemeClr>
                </a:solidFill>
              </a:rPr>
              <a:t>locale </a:t>
            </a:r>
            <a:r>
              <a:rPr lang="it-IT" sz="1500" i="1" dirty="0" smtClean="0">
                <a:solidFill>
                  <a:schemeClr val="tx2">
                    <a:lumMod val="75000"/>
                  </a:schemeClr>
                </a:solidFill>
              </a:rPr>
              <a:t>di natura immobiliare </a:t>
            </a:r>
            <a:r>
              <a:rPr lang="it-IT" sz="1500" i="1" dirty="0">
                <a:solidFill>
                  <a:schemeClr val="tx2">
                    <a:lumMod val="75000"/>
                  </a:schemeClr>
                </a:solidFill>
              </a:rPr>
              <a:t>(</a:t>
            </a:r>
            <a:r>
              <a:rPr lang="it-IT" sz="1500" i="1" dirty="0" smtClean="0">
                <a:solidFill>
                  <a:schemeClr val="tx2">
                    <a:lumMod val="75000"/>
                  </a:schemeClr>
                </a:solidFill>
              </a:rPr>
              <a:t>12-15 </a:t>
            </a:r>
            <a:r>
              <a:rPr lang="it-IT" sz="1500" i="1" dirty="0">
                <a:solidFill>
                  <a:schemeClr val="tx2">
                    <a:lumMod val="75000"/>
                  </a:schemeClr>
                </a:solidFill>
              </a:rPr>
              <a:t>anni</a:t>
            </a:r>
            <a:r>
              <a:rPr lang="it-IT" sz="1500" i="1" dirty="0" smtClean="0">
                <a:solidFill>
                  <a:schemeClr val="tx2">
                    <a:lumMod val="75000"/>
                  </a:schemeClr>
                </a:solidFill>
              </a:rPr>
              <a:t>); </a:t>
            </a:r>
            <a:endParaRPr lang="it-IT" sz="1500" i="1" dirty="0">
              <a:solidFill>
                <a:schemeClr val="tx2">
                  <a:lumMod val="75000"/>
                </a:schemeClr>
              </a:solidFill>
            </a:endParaRPr>
          </a:p>
          <a:p>
            <a:pPr marL="285750" indent="-285750" algn="just">
              <a:spcAft>
                <a:spcPts val="800"/>
              </a:spcAft>
              <a:buFont typeface="Arial" pitchFamily="34" charset="0"/>
              <a:buChar char="•"/>
            </a:pPr>
            <a:r>
              <a:rPr lang="it-IT" sz="1500" b="1" dirty="0" smtClean="0">
                <a:solidFill>
                  <a:schemeClr val="tx2">
                    <a:lumMod val="75000"/>
                  </a:schemeClr>
                </a:solidFill>
              </a:rPr>
              <a:t>rendimento </a:t>
            </a:r>
            <a:r>
              <a:rPr lang="it-IT" sz="1500" b="1" dirty="0">
                <a:solidFill>
                  <a:schemeClr val="tx2">
                    <a:lumMod val="75000"/>
                  </a:schemeClr>
                </a:solidFill>
              </a:rPr>
              <a:t>atteso del </a:t>
            </a:r>
            <a:r>
              <a:rPr lang="it-IT" sz="1500" b="1" dirty="0" smtClean="0">
                <a:solidFill>
                  <a:schemeClr val="tx2">
                    <a:lumMod val="75000"/>
                  </a:schemeClr>
                </a:solidFill>
              </a:rPr>
              <a:t>fondo</a:t>
            </a:r>
            <a:r>
              <a:rPr lang="it-IT" sz="1500" dirty="0" smtClean="0">
                <a:solidFill>
                  <a:schemeClr val="tx2">
                    <a:lumMod val="75000"/>
                  </a:schemeClr>
                </a:solidFill>
              </a:rPr>
              <a:t>: </a:t>
            </a:r>
            <a:r>
              <a:rPr lang="it-IT" sz="1500" i="1" dirty="0" smtClean="0">
                <a:solidFill>
                  <a:schemeClr val="tx2">
                    <a:lumMod val="75000"/>
                  </a:schemeClr>
                </a:solidFill>
              </a:rPr>
              <a:t>persegue rendimenti «moderati» </a:t>
            </a:r>
            <a:r>
              <a:rPr lang="it-IT" sz="1500" i="1" dirty="0">
                <a:solidFill>
                  <a:schemeClr val="tx2">
                    <a:lumMod val="75000"/>
                  </a:schemeClr>
                </a:solidFill>
              </a:rPr>
              <a:t>e </a:t>
            </a:r>
            <a:r>
              <a:rPr lang="it-IT" sz="1500" i="1" dirty="0" smtClean="0">
                <a:solidFill>
                  <a:schemeClr val="tx2">
                    <a:lumMod val="75000"/>
                  </a:schemeClr>
                </a:solidFill>
              </a:rPr>
              <a:t>conseguibili anche alla </a:t>
            </a:r>
            <a:r>
              <a:rPr lang="it-IT" sz="1500" i="1" dirty="0">
                <a:solidFill>
                  <a:schemeClr val="tx2">
                    <a:lumMod val="75000"/>
                  </a:schemeClr>
                </a:solidFill>
              </a:rPr>
              <a:t>fine della vita del </a:t>
            </a:r>
            <a:r>
              <a:rPr lang="it-IT" sz="1500" i="1" dirty="0" smtClean="0">
                <a:solidFill>
                  <a:schemeClr val="tx2">
                    <a:lumMod val="75000"/>
                  </a:schemeClr>
                </a:solidFill>
              </a:rPr>
              <a:t>fondo (c.d. «capitale paziente»);</a:t>
            </a:r>
            <a:endParaRPr lang="it-IT" sz="1500" i="1" dirty="0">
              <a:solidFill>
                <a:schemeClr val="tx2">
                  <a:lumMod val="75000"/>
                </a:schemeClr>
              </a:solidFill>
            </a:endParaRPr>
          </a:p>
          <a:p>
            <a:pPr marL="285750" indent="-285750" algn="just">
              <a:spcAft>
                <a:spcPts val="800"/>
              </a:spcAft>
              <a:buFont typeface="Arial" pitchFamily="34" charset="0"/>
              <a:buChar char="•"/>
            </a:pPr>
            <a:r>
              <a:rPr lang="it-IT" sz="1500" b="1" dirty="0" smtClean="0">
                <a:solidFill>
                  <a:schemeClr val="tx2">
                    <a:lumMod val="75000"/>
                  </a:schemeClr>
                </a:solidFill>
              </a:rPr>
              <a:t>dotazione minima del fondo locale</a:t>
            </a:r>
            <a:r>
              <a:rPr lang="it-IT" sz="1500" dirty="0" smtClean="0">
                <a:solidFill>
                  <a:schemeClr val="tx2">
                    <a:lumMod val="75000"/>
                  </a:schemeClr>
                </a:solidFill>
              </a:rPr>
              <a:t>: </a:t>
            </a:r>
            <a:r>
              <a:rPr lang="it-IT" sz="1500" i="1" dirty="0" smtClean="0">
                <a:solidFill>
                  <a:schemeClr val="tx2">
                    <a:lumMod val="75000"/>
                  </a:schemeClr>
                </a:solidFill>
              </a:rPr>
              <a:t>si ritiene necessario almeno un patrimonio iniziale di 20-30 </a:t>
            </a:r>
            <a:r>
              <a:rPr lang="it-IT" sz="1500" i="1" dirty="0">
                <a:solidFill>
                  <a:schemeClr val="tx2">
                    <a:lumMod val="75000"/>
                  </a:schemeClr>
                </a:solidFill>
              </a:rPr>
              <a:t>€/mln </a:t>
            </a:r>
            <a:r>
              <a:rPr lang="it-IT" sz="1200" i="1" dirty="0">
                <a:solidFill>
                  <a:schemeClr val="tx2">
                    <a:lumMod val="75000"/>
                  </a:schemeClr>
                </a:solidFill>
              </a:rPr>
              <a:t>(massa critica </a:t>
            </a:r>
            <a:r>
              <a:rPr lang="it-IT" sz="1200" i="1" dirty="0" smtClean="0">
                <a:solidFill>
                  <a:schemeClr val="tx2">
                    <a:lumMod val="75000"/>
                  </a:schemeClr>
                </a:solidFill>
              </a:rPr>
              <a:t>coerente con la complessità / costi del </a:t>
            </a:r>
            <a:r>
              <a:rPr lang="it-IT" sz="1200" i="1" dirty="0">
                <a:solidFill>
                  <a:schemeClr val="tx2">
                    <a:lumMod val="75000"/>
                  </a:schemeClr>
                </a:solidFill>
              </a:rPr>
              <a:t>fondo)</a:t>
            </a:r>
            <a:r>
              <a:rPr lang="it-IT" sz="1500" i="1" dirty="0">
                <a:solidFill>
                  <a:schemeClr val="tx2">
                    <a:lumMod val="75000"/>
                  </a:schemeClr>
                </a:solidFill>
              </a:rPr>
              <a:t>; sono privilegiabili le iniziative promosse da più soggetti pubblici in forma consorziata/associata </a:t>
            </a:r>
            <a:r>
              <a:rPr lang="it-IT" sz="1500" i="1" dirty="0" smtClean="0">
                <a:solidFill>
                  <a:schemeClr val="tx2">
                    <a:lumMod val="75000"/>
                  </a:schemeClr>
                </a:solidFill>
              </a:rPr>
              <a:t>di cui al Capo V del </a:t>
            </a:r>
            <a:r>
              <a:rPr lang="it-IT" sz="1500" i="1" dirty="0" err="1" smtClean="0">
                <a:solidFill>
                  <a:schemeClr val="tx2">
                    <a:lumMod val="75000"/>
                  </a:schemeClr>
                </a:solidFill>
              </a:rPr>
              <a:t>D.Lgs</a:t>
            </a:r>
            <a:r>
              <a:rPr lang="it-IT" sz="1500" i="1" dirty="0" smtClean="0">
                <a:solidFill>
                  <a:schemeClr val="tx2">
                    <a:lumMod val="75000"/>
                  </a:schemeClr>
                </a:solidFill>
              </a:rPr>
              <a:t> n. 267/2000.</a:t>
            </a:r>
            <a:endParaRPr lang="it-IT" sz="1500" i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11" name="Rettangolo 10"/>
          <p:cNvSpPr/>
          <p:nvPr/>
        </p:nvSpPr>
        <p:spPr>
          <a:xfrm>
            <a:off x="193764" y="476672"/>
            <a:ext cx="895023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it-IT" sz="1600" b="1" dirty="0" smtClean="0">
                <a:solidFill>
                  <a:schemeClr val="tx2">
                    <a:lumMod val="75000"/>
                  </a:schemeClr>
                </a:solidFill>
              </a:rPr>
              <a:t>Elementi rilevanti del </a:t>
            </a:r>
            <a:r>
              <a:rPr lang="it-IT" sz="1600" b="1" dirty="0" smtClean="0">
                <a:solidFill>
                  <a:srgbClr val="C00000"/>
                </a:solidFill>
              </a:rPr>
              <a:t>Fondo </a:t>
            </a:r>
            <a:r>
              <a:rPr lang="it-IT" sz="1600" b="1" dirty="0">
                <a:solidFill>
                  <a:srgbClr val="C00000"/>
                </a:solidFill>
              </a:rPr>
              <a:t>“i3-Core</a:t>
            </a:r>
            <a:r>
              <a:rPr lang="it-IT" sz="1600" b="1" dirty="0" smtClean="0">
                <a:solidFill>
                  <a:srgbClr val="C00000"/>
                </a:solidFill>
              </a:rPr>
              <a:t>” - </a:t>
            </a:r>
            <a:r>
              <a:rPr lang="it-IT" sz="1600" b="1" dirty="0">
                <a:solidFill>
                  <a:srgbClr val="C00000"/>
                </a:solidFill>
              </a:rPr>
              <a:t>Comparto Territorio </a:t>
            </a:r>
            <a:r>
              <a:rPr lang="it-IT" sz="1600" b="1" dirty="0" smtClean="0">
                <a:solidFill>
                  <a:srgbClr val="C00000"/>
                </a:solidFill>
              </a:rPr>
              <a:t>di </a:t>
            </a:r>
            <a:r>
              <a:rPr lang="it-IT" sz="1600" b="1" dirty="0" err="1" smtClean="0">
                <a:solidFill>
                  <a:srgbClr val="C00000"/>
                </a:solidFill>
              </a:rPr>
              <a:t>Invimit</a:t>
            </a:r>
            <a:r>
              <a:rPr lang="it-IT" sz="1600" b="1" dirty="0" smtClean="0">
                <a:solidFill>
                  <a:srgbClr val="C00000"/>
                </a:solidFill>
              </a:rPr>
              <a:t> </a:t>
            </a:r>
            <a:r>
              <a:rPr lang="it-IT" sz="1600" b="1" dirty="0" err="1" smtClean="0">
                <a:solidFill>
                  <a:srgbClr val="C00000"/>
                </a:solidFill>
              </a:rPr>
              <a:t>Sgr</a:t>
            </a:r>
            <a:r>
              <a:rPr lang="it-IT" sz="1600" b="1" dirty="0" smtClean="0">
                <a:solidFill>
                  <a:srgbClr val="C00000"/>
                </a:solidFill>
              </a:rPr>
              <a:t>:</a:t>
            </a:r>
          </a:p>
        </p:txBody>
      </p:sp>
      <p:sp>
        <p:nvSpPr>
          <p:cNvPr id="8" name="Rettangolo 7"/>
          <p:cNvSpPr/>
          <p:nvPr/>
        </p:nvSpPr>
        <p:spPr>
          <a:xfrm>
            <a:off x="0" y="6309320"/>
            <a:ext cx="9144000" cy="54868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9" name="Immagine 8" descr="cassadelTrentino-5cm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95736" y="6453336"/>
            <a:ext cx="1152128" cy="2880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331640" y="6347572"/>
            <a:ext cx="640561" cy="5104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9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7504" y="6381328"/>
            <a:ext cx="1135375" cy="3834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684</TotalTime>
  <Words>872</Words>
  <Application>Microsoft Office PowerPoint</Application>
  <PresentationFormat>Presentazione su schermo (4:3)</PresentationFormat>
  <Paragraphs>84</Paragraphs>
  <Slides>8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8</vt:i4>
      </vt:variant>
    </vt:vector>
  </HeadingPairs>
  <TitlesOfParts>
    <vt:vector size="9" baseType="lpstr">
      <vt:lpstr>Tema di Office</vt:lpstr>
      <vt:lpstr>VALORIZZAZIONE DEGLI IMMOBILI PUBBLICI   ATTRAVERSO LO STRUMENTO “INVIMIT SGR” - strategie e potenzialità - </vt:lpstr>
      <vt:lpstr>Diapositiva 2</vt:lpstr>
      <vt:lpstr>Diapositiva 3</vt:lpstr>
      <vt:lpstr>Diapositiva 4</vt:lpstr>
      <vt:lpstr>Diapositiva 5</vt:lpstr>
      <vt:lpstr>Diapositiva 6</vt:lpstr>
      <vt:lpstr>Diapositiva 7</vt:lpstr>
      <vt:lpstr>Diapositiva 8</vt:lpstr>
    </vt:vector>
  </TitlesOfParts>
  <Company>Patrimonio del Trentino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INVIMIT SGR</dc:title>
  <dc:creator>pdt19</dc:creator>
  <cp:lastModifiedBy>pdt19</cp:lastModifiedBy>
  <cp:revision>48</cp:revision>
  <dcterms:created xsi:type="dcterms:W3CDTF">2018-02-15T10:45:58Z</dcterms:created>
  <dcterms:modified xsi:type="dcterms:W3CDTF">2018-02-16T15:03:36Z</dcterms:modified>
</cp:coreProperties>
</file>