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1" r:id="rId1"/>
  </p:sldMasterIdLst>
  <p:sldIdLst>
    <p:sldId id="256" r:id="rId2"/>
    <p:sldId id="280" r:id="rId3"/>
    <p:sldId id="257" r:id="rId4"/>
    <p:sldId id="272" r:id="rId5"/>
    <p:sldId id="273" r:id="rId6"/>
    <p:sldId id="279" r:id="rId7"/>
    <p:sldId id="274" r:id="rId8"/>
    <p:sldId id="275" r:id="rId9"/>
    <p:sldId id="278" r:id="rId10"/>
    <p:sldId id="276" r:id="rId11"/>
    <p:sldId id="282" r:id="rId12"/>
    <p:sldId id="283" r:id="rId13"/>
    <p:sldId id="277" r:id="rId14"/>
    <p:sldId id="281" r:id="rId15"/>
    <p:sldId id="264"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691"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1EC049C7-3B56-4285-B699-53552E3552A0}" type="datetimeFigureOut">
              <a:rPr lang="it-IT" smtClean="0"/>
              <a:t>03/07/2017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46C2878-C15B-4DB5-A775-EA19CAD28C72}" type="slidenum">
              <a:rPr lang="it-IT" smtClean="0"/>
              <a:t>‹N›</a:t>
            </a:fld>
            <a:endParaRPr lang="it-IT"/>
          </a:p>
        </p:txBody>
      </p:sp>
    </p:spTree>
    <p:extLst>
      <p:ext uri="{BB962C8B-B14F-4D97-AF65-F5344CB8AC3E}">
        <p14:creationId xmlns:p14="http://schemas.microsoft.com/office/powerpoint/2010/main" val="4230035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EC049C7-3B56-4285-B699-53552E3552A0}" type="datetimeFigureOut">
              <a:rPr lang="it-IT" smtClean="0"/>
              <a:t>03/07/2017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46C2878-C15B-4DB5-A775-EA19CAD28C72}" type="slidenum">
              <a:rPr lang="it-IT" smtClean="0"/>
              <a:t>‹N›</a:t>
            </a:fld>
            <a:endParaRPr lang="it-IT"/>
          </a:p>
        </p:txBody>
      </p:sp>
    </p:spTree>
    <p:extLst>
      <p:ext uri="{BB962C8B-B14F-4D97-AF65-F5344CB8AC3E}">
        <p14:creationId xmlns:p14="http://schemas.microsoft.com/office/powerpoint/2010/main" val="2513280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1EC049C7-3B56-4285-B699-53552E3552A0}" type="datetimeFigureOut">
              <a:rPr lang="it-IT" smtClean="0"/>
              <a:t>03/07/2017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46C2878-C15B-4DB5-A775-EA19CAD28C72}" type="slidenum">
              <a:rPr lang="it-IT" smtClean="0"/>
              <a:t>‹N›</a:t>
            </a:fld>
            <a:endParaRPr lang="it-IT"/>
          </a:p>
        </p:txBody>
      </p:sp>
    </p:spTree>
    <p:extLst>
      <p:ext uri="{BB962C8B-B14F-4D97-AF65-F5344CB8AC3E}">
        <p14:creationId xmlns:p14="http://schemas.microsoft.com/office/powerpoint/2010/main" val="1155657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1EC049C7-3B56-4285-B699-53552E3552A0}" type="datetimeFigureOut">
              <a:rPr lang="it-IT" smtClean="0"/>
              <a:t>03/07/2017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46C2878-C15B-4DB5-A775-EA19CAD28C72}" type="slidenum">
              <a:rPr lang="it-IT" smtClean="0"/>
              <a:t>‹N›</a:t>
            </a:fld>
            <a:endParaRPr lang="it-IT"/>
          </a:p>
        </p:txBody>
      </p:sp>
    </p:spTree>
    <p:extLst>
      <p:ext uri="{BB962C8B-B14F-4D97-AF65-F5344CB8AC3E}">
        <p14:creationId xmlns:p14="http://schemas.microsoft.com/office/powerpoint/2010/main" val="1712315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1EC049C7-3B56-4285-B699-53552E3552A0}" type="datetimeFigureOut">
              <a:rPr lang="it-IT" smtClean="0"/>
              <a:t>03/07/2017</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E46C2878-C15B-4DB5-A775-EA19CAD28C72}" type="slidenum">
              <a:rPr lang="it-IT" smtClean="0"/>
              <a:t>‹N›</a:t>
            </a:fld>
            <a:endParaRPr lang="it-IT"/>
          </a:p>
        </p:txBody>
      </p:sp>
    </p:spTree>
    <p:extLst>
      <p:ext uri="{BB962C8B-B14F-4D97-AF65-F5344CB8AC3E}">
        <p14:creationId xmlns:p14="http://schemas.microsoft.com/office/powerpoint/2010/main" val="2442078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1EC049C7-3B56-4285-B699-53552E3552A0}" type="datetimeFigureOut">
              <a:rPr lang="it-IT" smtClean="0"/>
              <a:t>03/07/2017</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E46C2878-C15B-4DB5-A775-EA19CAD28C72}" type="slidenum">
              <a:rPr lang="it-IT" smtClean="0"/>
              <a:t>‹N›</a:t>
            </a:fld>
            <a:endParaRPr lang="it-IT"/>
          </a:p>
        </p:txBody>
      </p:sp>
    </p:spTree>
    <p:extLst>
      <p:ext uri="{BB962C8B-B14F-4D97-AF65-F5344CB8AC3E}">
        <p14:creationId xmlns:p14="http://schemas.microsoft.com/office/powerpoint/2010/main" val="1401675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C049C7-3B56-4285-B699-53552E3552A0}" type="datetimeFigureOut">
              <a:rPr lang="it-IT" smtClean="0"/>
              <a:t>03/07/2017</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E46C2878-C15B-4DB5-A775-EA19CAD28C72}" type="slidenum">
              <a:rPr lang="it-IT" smtClean="0"/>
              <a:t>‹N›</a:t>
            </a:fld>
            <a:endParaRPr lang="it-IT"/>
          </a:p>
        </p:txBody>
      </p:sp>
    </p:spTree>
    <p:extLst>
      <p:ext uri="{BB962C8B-B14F-4D97-AF65-F5344CB8AC3E}">
        <p14:creationId xmlns:p14="http://schemas.microsoft.com/office/powerpoint/2010/main" val="3317429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it-IT"/>
              <a:t>Fare clic per modificare lo stile del titolo</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1EC049C7-3B56-4285-B699-53552E3552A0}" type="datetimeFigureOut">
              <a:rPr lang="it-IT" smtClean="0"/>
              <a:t>03/07/2017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46C2878-C15B-4DB5-A775-EA19CAD28C72}" type="slidenum">
              <a:rPr lang="it-IT" smtClean="0"/>
              <a:t>‹N›</a:t>
            </a:fld>
            <a:endParaRPr lang="it-IT"/>
          </a:p>
        </p:txBody>
      </p:sp>
    </p:spTree>
    <p:extLst>
      <p:ext uri="{BB962C8B-B14F-4D97-AF65-F5344CB8AC3E}">
        <p14:creationId xmlns:p14="http://schemas.microsoft.com/office/powerpoint/2010/main" val="3983642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1EC049C7-3B56-4285-B699-53552E3552A0}" type="datetimeFigureOut">
              <a:rPr lang="it-IT" smtClean="0"/>
              <a:t>03/07/2017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46C2878-C15B-4DB5-A775-EA19CAD28C72}" type="slidenum">
              <a:rPr lang="it-IT" smtClean="0"/>
              <a:t>‹N›</a:t>
            </a:fld>
            <a:endParaRPr lang="it-IT"/>
          </a:p>
        </p:txBody>
      </p:sp>
    </p:spTree>
    <p:extLst>
      <p:ext uri="{BB962C8B-B14F-4D97-AF65-F5344CB8AC3E}">
        <p14:creationId xmlns:p14="http://schemas.microsoft.com/office/powerpoint/2010/main" val="2320150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1EC049C7-3B56-4285-B699-53552E3552A0}" type="datetimeFigureOut">
              <a:rPr lang="it-IT" smtClean="0"/>
              <a:t>03/07/2017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46C2878-C15B-4DB5-A775-EA19CAD28C72}" type="slidenum">
              <a:rPr lang="it-IT" smtClean="0"/>
              <a:t>‹N›</a:t>
            </a:fld>
            <a:endParaRPr lang="it-IT"/>
          </a:p>
        </p:txBody>
      </p:sp>
    </p:spTree>
    <p:extLst>
      <p:ext uri="{BB962C8B-B14F-4D97-AF65-F5344CB8AC3E}">
        <p14:creationId xmlns:p14="http://schemas.microsoft.com/office/powerpoint/2010/main" val="3690096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a:t>Fare clic per modificare lo stile del titolo</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1EC049C7-3B56-4285-B699-53552E3552A0}" type="datetimeFigureOut">
              <a:rPr lang="it-IT" smtClean="0"/>
              <a:t>03/07/2017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46C2878-C15B-4DB5-A775-EA19CAD28C72}" type="slidenum">
              <a:rPr lang="it-IT" smtClean="0"/>
              <a:t>‹N›</a:t>
            </a:fld>
            <a:endParaRPr lang="it-IT"/>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236271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1EC049C7-3B56-4285-B699-53552E3552A0}" type="datetimeFigureOut">
              <a:rPr lang="it-IT" smtClean="0"/>
              <a:t>03/07/2017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46C2878-C15B-4DB5-A775-EA19CAD28C72}" type="slidenum">
              <a:rPr lang="it-IT" smtClean="0"/>
              <a:t>‹N›</a:t>
            </a:fld>
            <a:endParaRPr lang="it-IT"/>
          </a:p>
        </p:txBody>
      </p:sp>
    </p:spTree>
    <p:extLst>
      <p:ext uri="{BB962C8B-B14F-4D97-AF65-F5344CB8AC3E}">
        <p14:creationId xmlns:p14="http://schemas.microsoft.com/office/powerpoint/2010/main" val="2869862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a:t>Fare clic per modificare lo stile del titolo</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1EC049C7-3B56-4285-B699-53552E3552A0}" type="datetimeFigureOut">
              <a:rPr lang="it-IT" smtClean="0"/>
              <a:t>03/07/2017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46C2878-C15B-4DB5-A775-EA19CAD28C72}" type="slidenum">
              <a:rPr lang="it-IT" smtClean="0"/>
              <a:t>‹N›</a:t>
            </a:fld>
            <a:endParaRPr lang="it-IT"/>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169867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it-IT"/>
              <a:t>Fare clic per modificare lo stile del titolo</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1EC049C7-3B56-4285-B699-53552E3552A0}" type="datetimeFigureOut">
              <a:rPr lang="it-IT" smtClean="0"/>
              <a:t>03/07/2017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46C2878-C15B-4DB5-A775-EA19CAD28C72}" type="slidenum">
              <a:rPr lang="it-IT" smtClean="0"/>
              <a:t>‹N›</a:t>
            </a:fld>
            <a:endParaRPr lang="it-IT"/>
          </a:p>
        </p:txBody>
      </p:sp>
    </p:spTree>
    <p:extLst>
      <p:ext uri="{BB962C8B-B14F-4D97-AF65-F5344CB8AC3E}">
        <p14:creationId xmlns:p14="http://schemas.microsoft.com/office/powerpoint/2010/main" val="15845811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EC049C7-3B56-4285-B699-53552E3552A0}" type="datetimeFigureOut">
              <a:rPr lang="it-IT" smtClean="0"/>
              <a:t>03/07/2017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46C2878-C15B-4DB5-A775-EA19CAD28C72}" type="slidenum">
              <a:rPr lang="it-IT" smtClean="0"/>
              <a:t>‹N›</a:t>
            </a:fld>
            <a:endParaRPr lang="it-IT"/>
          </a:p>
        </p:txBody>
      </p:sp>
    </p:spTree>
    <p:extLst>
      <p:ext uri="{BB962C8B-B14F-4D97-AF65-F5344CB8AC3E}">
        <p14:creationId xmlns:p14="http://schemas.microsoft.com/office/powerpoint/2010/main" val="1004349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EC049C7-3B56-4285-B699-53552E3552A0}" type="datetimeFigureOut">
              <a:rPr lang="it-IT" smtClean="0"/>
              <a:t>03/07/2017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46C2878-C15B-4DB5-A775-EA19CAD28C72}" type="slidenum">
              <a:rPr lang="it-IT" smtClean="0"/>
              <a:t>‹N›</a:t>
            </a:fld>
            <a:endParaRPr lang="it-IT"/>
          </a:p>
        </p:txBody>
      </p:sp>
    </p:spTree>
    <p:extLst>
      <p:ext uri="{BB962C8B-B14F-4D97-AF65-F5344CB8AC3E}">
        <p14:creationId xmlns:p14="http://schemas.microsoft.com/office/powerpoint/2010/main" val="1482240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EC049C7-3B56-4285-B699-53552E3552A0}" type="datetimeFigureOut">
              <a:rPr lang="it-IT" smtClean="0"/>
              <a:t>03/07/2017</a:t>
            </a:fld>
            <a:endParaRPr lang="it-IT"/>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46C2878-C15B-4DB5-A775-EA19CAD28C72}" type="slidenum">
              <a:rPr lang="it-IT" smtClean="0"/>
              <a:t>‹N›</a:t>
            </a:fld>
            <a:endParaRPr lang="it-IT"/>
          </a:p>
        </p:txBody>
      </p:sp>
    </p:spTree>
    <p:extLst>
      <p:ext uri="{BB962C8B-B14F-4D97-AF65-F5344CB8AC3E}">
        <p14:creationId xmlns:p14="http://schemas.microsoft.com/office/powerpoint/2010/main" val="1286172443"/>
      </p:ext>
    </p:extLst>
  </p:cSld>
  <p:clrMap bg1="dk1" tx1="lt1" bg2="dk2" tx2="lt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 id="2147483804" r:id="rId13"/>
    <p:sldLayoutId id="2147483805" r:id="rId14"/>
    <p:sldLayoutId id="2147483806" r:id="rId15"/>
    <p:sldLayoutId id="214748380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36000">
              <a:schemeClr val="accent3">
                <a:lumMod val="60000"/>
                <a:lumOff val="40000"/>
              </a:schemeClr>
            </a:gs>
            <a:gs pos="74000">
              <a:schemeClr val="accent3">
                <a:lumMod val="60000"/>
                <a:lumOff val="40000"/>
              </a:schemeClr>
            </a:gs>
            <a:gs pos="83000">
              <a:schemeClr val="accent3">
                <a:lumMod val="60000"/>
                <a:lumOff val="40000"/>
              </a:schemeClr>
            </a:gs>
            <a:gs pos="95000">
              <a:schemeClr val="tx1"/>
            </a:gs>
          </a:gsLst>
          <a:lin ang="5400000" scaled="1"/>
        </a:gradFill>
        <a:effectLst/>
      </p:bgPr>
    </p:bg>
    <p:spTree>
      <p:nvGrpSpPr>
        <p:cNvPr id="1" name=""/>
        <p:cNvGrpSpPr/>
        <p:nvPr/>
      </p:nvGrpSpPr>
      <p:grpSpPr>
        <a:xfrm>
          <a:off x="0" y="0"/>
          <a:ext cx="0" cy="0"/>
          <a:chOff x="0" y="0"/>
          <a:chExt cx="0" cy="0"/>
        </a:xfrm>
      </p:grpSpPr>
      <p:pic>
        <p:nvPicPr>
          <p:cNvPr id="1026" name="Picture 2" descr="Ance Trento">
            <a:extLst>
              <a:ext uri="{FF2B5EF4-FFF2-40B4-BE49-F238E27FC236}">
                <a16:creationId xmlns:a16="http://schemas.microsoft.com/office/drawing/2014/main" id="{512A9A97-B469-4B04-8DD8-46A04B860C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1614" y="718991"/>
            <a:ext cx="4004673" cy="1334891"/>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5">
            <a:extLst>
              <a:ext uri="{FF2B5EF4-FFF2-40B4-BE49-F238E27FC236}">
                <a16:creationId xmlns:a16="http://schemas.microsoft.com/office/drawing/2014/main" id="{7620434D-4CC3-4C29-9177-33BB9FA34BC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21614" y="5516075"/>
            <a:ext cx="2581241" cy="1222350"/>
          </a:xfrm>
          <a:prstGeom prst="rect">
            <a:avLst/>
          </a:prstGeom>
          <a:noFill/>
          <a:ln>
            <a:noFill/>
          </a:ln>
        </p:spPr>
      </p:pic>
      <p:sp>
        <p:nvSpPr>
          <p:cNvPr id="4" name="CasellaDiTesto 3">
            <a:extLst>
              <a:ext uri="{FF2B5EF4-FFF2-40B4-BE49-F238E27FC236}">
                <a16:creationId xmlns:a16="http://schemas.microsoft.com/office/drawing/2014/main" id="{0F05E67F-8D0C-4967-99AF-9001416B03AA}"/>
              </a:ext>
            </a:extLst>
          </p:cNvPr>
          <p:cNvSpPr txBox="1"/>
          <p:nvPr/>
        </p:nvSpPr>
        <p:spPr>
          <a:xfrm>
            <a:off x="0" y="2616591"/>
            <a:ext cx="12191999" cy="892552"/>
          </a:xfrm>
          <a:prstGeom prst="rect">
            <a:avLst/>
          </a:prstGeom>
          <a:noFill/>
        </p:spPr>
        <p:txBody>
          <a:bodyPr wrap="square" rtlCol="0">
            <a:spAutoFit/>
          </a:bodyPr>
          <a:lstStyle/>
          <a:p>
            <a:pPr algn="ctr"/>
            <a:r>
              <a:rPr lang="it-IT" sz="2800" b="1" dirty="0">
                <a:latin typeface="Arial" panose="020B0604020202020204" pitchFamily="34" charset="0"/>
                <a:cs typeface="Arial" panose="020B0604020202020204" pitchFamily="34" charset="0"/>
              </a:rPr>
              <a:t>LE GARANZIE FIDEIUSSORIE NEGLI APPALTI PUBBLICI</a:t>
            </a:r>
          </a:p>
          <a:p>
            <a:pPr algn="ctr"/>
            <a:r>
              <a:rPr lang="it-IT" sz="2400" b="1" dirty="0">
                <a:latin typeface="Arial" panose="020B0604020202020204" pitchFamily="34" charset="0"/>
                <a:cs typeface="Arial" panose="020B0604020202020204" pitchFamily="34" charset="0"/>
              </a:rPr>
              <a:t>Il Decreto Legislativo 50/2016 come modificato dal Decreto Legislativo 56/2017 </a:t>
            </a:r>
          </a:p>
        </p:txBody>
      </p:sp>
      <p:sp>
        <p:nvSpPr>
          <p:cNvPr id="5" name="CasellaDiTesto 4">
            <a:extLst>
              <a:ext uri="{FF2B5EF4-FFF2-40B4-BE49-F238E27FC236}">
                <a16:creationId xmlns:a16="http://schemas.microsoft.com/office/drawing/2014/main" id="{649B619A-3ACD-4658-BD1E-D7F40341DA26}"/>
              </a:ext>
            </a:extLst>
          </p:cNvPr>
          <p:cNvSpPr txBox="1"/>
          <p:nvPr/>
        </p:nvSpPr>
        <p:spPr>
          <a:xfrm>
            <a:off x="8464060" y="6211669"/>
            <a:ext cx="3727939" cy="646331"/>
          </a:xfrm>
          <a:prstGeom prst="rect">
            <a:avLst/>
          </a:prstGeom>
          <a:noFill/>
        </p:spPr>
        <p:txBody>
          <a:bodyPr wrap="square" rtlCol="0">
            <a:spAutoFit/>
          </a:bodyPr>
          <a:lstStyle/>
          <a:p>
            <a:r>
              <a:rPr lang="it-IT" b="1" dirty="0">
                <a:solidFill>
                  <a:schemeClr val="accent2">
                    <a:lumMod val="75000"/>
                  </a:schemeClr>
                </a:solidFill>
              </a:rPr>
              <a:t>Trento 4 Luglio 2017</a:t>
            </a:r>
          </a:p>
          <a:p>
            <a:r>
              <a:rPr lang="it-IT" b="1" dirty="0">
                <a:solidFill>
                  <a:schemeClr val="accent2">
                    <a:lumMod val="75000"/>
                  </a:schemeClr>
                </a:solidFill>
              </a:rPr>
              <a:t>Relatore dott. Corrado Mussato</a:t>
            </a:r>
          </a:p>
        </p:txBody>
      </p:sp>
    </p:spTree>
    <p:extLst>
      <p:ext uri="{BB962C8B-B14F-4D97-AF65-F5344CB8AC3E}">
        <p14:creationId xmlns:p14="http://schemas.microsoft.com/office/powerpoint/2010/main" val="183626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5" name="Picture 2" descr="Ance Trento">
            <a:extLst>
              <a:ext uri="{FF2B5EF4-FFF2-40B4-BE49-F238E27FC236}">
                <a16:creationId xmlns:a16="http://schemas.microsoft.com/office/drawing/2014/main" id="{0F3D5850-AF04-4ACA-8538-1E45DCF30C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93" y="211017"/>
            <a:ext cx="3099509" cy="1033170"/>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5">
            <a:extLst>
              <a:ext uri="{FF2B5EF4-FFF2-40B4-BE49-F238E27FC236}">
                <a16:creationId xmlns:a16="http://schemas.microsoft.com/office/drawing/2014/main" id="{D590363C-D472-431F-8093-9D424927CBD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959926" y="211017"/>
            <a:ext cx="2011680" cy="1095741"/>
          </a:xfrm>
          <a:prstGeom prst="rect">
            <a:avLst/>
          </a:prstGeom>
          <a:noFill/>
          <a:ln>
            <a:noFill/>
          </a:ln>
        </p:spPr>
      </p:pic>
      <p:sp>
        <p:nvSpPr>
          <p:cNvPr id="8" name="CasellaDiTesto 7">
            <a:extLst>
              <a:ext uri="{FF2B5EF4-FFF2-40B4-BE49-F238E27FC236}">
                <a16:creationId xmlns:a16="http://schemas.microsoft.com/office/drawing/2014/main" id="{A746C691-550F-4209-8177-09CC9CE2DEF9}"/>
              </a:ext>
            </a:extLst>
          </p:cNvPr>
          <p:cNvSpPr txBox="1"/>
          <p:nvPr/>
        </p:nvSpPr>
        <p:spPr>
          <a:xfrm>
            <a:off x="121993" y="1738661"/>
            <a:ext cx="10381957" cy="4955203"/>
          </a:xfrm>
          <a:prstGeom prst="rect">
            <a:avLst/>
          </a:prstGeom>
          <a:noFill/>
        </p:spPr>
        <p:txBody>
          <a:bodyPr wrap="square" rtlCol="0">
            <a:spAutoFit/>
          </a:bodyPr>
          <a:lstStyle/>
          <a:p>
            <a:pPr algn="just">
              <a:spcAft>
                <a:spcPts val="300"/>
              </a:spcAft>
            </a:pPr>
            <a:r>
              <a:rPr lang="it-IT" dirty="0">
                <a:solidFill>
                  <a:schemeClr val="accent2">
                    <a:lumMod val="75000"/>
                  </a:schemeClr>
                </a:solidFill>
              </a:rPr>
              <a:t>Rispetto alla normativa previgente si nota come il nuovo art. 93, che ha sostituito il precedente art. 75 del D.lgs. 163/2006, abbia confermato l’interesse dello Stato nei confronti di operatori qualificati e, soprattutto, certificati.</a:t>
            </a:r>
          </a:p>
          <a:p>
            <a:pPr algn="just">
              <a:spcAft>
                <a:spcPts val="300"/>
              </a:spcAft>
            </a:pPr>
            <a:r>
              <a:rPr lang="it-IT" dirty="0">
                <a:solidFill>
                  <a:schemeClr val="accent2">
                    <a:lumMod val="75000"/>
                  </a:schemeClr>
                </a:solidFill>
              </a:rPr>
              <a:t>Accanto alla premialità legata alla qualità con la conferma della riduzione del 50% dell’importo della garanzia per gli operatori certificati UNI CEI EN 450000 / UNI CEI EN ISO /IEC 170000 UNI CEI ISO9000 </a:t>
            </a:r>
            <a:r>
              <a:rPr lang="it-IT" b="1" u="sng" dirty="0">
                <a:solidFill>
                  <a:schemeClr val="accent2">
                    <a:lumMod val="75000"/>
                  </a:schemeClr>
                </a:solidFill>
              </a:rPr>
              <a:t>sono state introdotte nuove ed ulteriori forme di premialità </a:t>
            </a:r>
            <a:r>
              <a:rPr lang="it-IT" dirty="0">
                <a:solidFill>
                  <a:schemeClr val="accent2">
                    <a:lumMod val="75000"/>
                  </a:schemeClr>
                </a:solidFill>
              </a:rPr>
              <a:t>per gli operatori che garantiscono il rispetto dei principi di:</a:t>
            </a:r>
          </a:p>
          <a:p>
            <a:pPr marL="285750" indent="-285750" algn="just">
              <a:spcAft>
                <a:spcPts val="300"/>
              </a:spcAft>
              <a:buFont typeface="Arial" panose="020B0604020202020204" pitchFamily="34" charset="0"/>
              <a:buChar char="•"/>
            </a:pPr>
            <a:r>
              <a:rPr lang="it-IT" b="1" dirty="0">
                <a:solidFill>
                  <a:schemeClr val="accent2">
                    <a:lumMod val="75000"/>
                  </a:schemeClr>
                </a:solidFill>
              </a:rPr>
              <a:t>Tutela dell’ambiente </a:t>
            </a:r>
            <a:r>
              <a:rPr lang="it-IT" dirty="0">
                <a:solidFill>
                  <a:schemeClr val="accent2">
                    <a:lumMod val="75000"/>
                  </a:schemeClr>
                </a:solidFill>
              </a:rPr>
              <a:t>(riduzione cumulabile del 30% per registrazione al sistema comunitario di ecogestione e audit EMAS - 20% per certificazione ambientale UNIENISIO14001 – 20% per servizi o forniture per marchio </a:t>
            </a:r>
            <a:r>
              <a:rPr lang="it-IT" dirty="0" err="1">
                <a:solidFill>
                  <a:schemeClr val="accent2">
                    <a:lumMod val="75000"/>
                  </a:schemeClr>
                </a:solidFill>
              </a:rPr>
              <a:t>Ecolabel</a:t>
            </a:r>
            <a:r>
              <a:rPr lang="it-IT" dirty="0">
                <a:solidFill>
                  <a:schemeClr val="accent2">
                    <a:lumMod val="75000"/>
                  </a:schemeClr>
                </a:solidFill>
              </a:rPr>
              <a:t> UE – 15% per inventario dei gas ad effetto serra UNIENISO 14064, o impronta climatica UNIISOTS 14067);</a:t>
            </a:r>
          </a:p>
          <a:p>
            <a:pPr marL="285750" indent="-285750" algn="just">
              <a:spcAft>
                <a:spcPts val="300"/>
              </a:spcAft>
              <a:buFont typeface="Arial" panose="020B0604020202020204" pitchFamily="34" charset="0"/>
              <a:buChar char="•"/>
            </a:pPr>
            <a:r>
              <a:rPr lang="it-IT" b="1" dirty="0">
                <a:solidFill>
                  <a:schemeClr val="accent2">
                    <a:lumMod val="75000"/>
                  </a:schemeClr>
                </a:solidFill>
              </a:rPr>
              <a:t>Legalità</a:t>
            </a:r>
            <a:r>
              <a:rPr lang="it-IT" dirty="0">
                <a:solidFill>
                  <a:schemeClr val="accent2">
                    <a:lumMod val="75000"/>
                  </a:schemeClr>
                </a:solidFill>
              </a:rPr>
              <a:t> (riduzione nei contratti di servizi e forniture del 30% non cumulabile per rating di legalità di impesa o attestazione modelli 231/2001 o certificazione social accountability 8000 etc.)</a:t>
            </a:r>
          </a:p>
          <a:p>
            <a:pPr algn="just">
              <a:spcAft>
                <a:spcPts val="300"/>
              </a:spcAft>
            </a:pPr>
            <a:r>
              <a:rPr lang="it-IT" dirty="0">
                <a:solidFill>
                  <a:schemeClr val="accent2">
                    <a:lumMod val="75000"/>
                  </a:schemeClr>
                </a:solidFill>
              </a:rPr>
              <a:t>A titolo di accenno rimandiamo all’art. 95 del </a:t>
            </a:r>
            <a:r>
              <a:rPr lang="it-IT" dirty="0" err="1">
                <a:solidFill>
                  <a:schemeClr val="accent2">
                    <a:lumMod val="75000"/>
                  </a:schemeClr>
                </a:solidFill>
              </a:rPr>
              <a:t>D.Lgs.</a:t>
            </a:r>
            <a:r>
              <a:rPr lang="it-IT" dirty="0">
                <a:solidFill>
                  <a:schemeClr val="accent2">
                    <a:lumMod val="75000"/>
                  </a:schemeClr>
                </a:solidFill>
              </a:rPr>
              <a:t> 50/2016 «Criteri di aggiudicazione dell’appalto» che al comma 13 permette di attribuire una premialità connessa al maggior rating di legalità .</a:t>
            </a:r>
          </a:p>
        </p:txBody>
      </p:sp>
      <p:sp>
        <p:nvSpPr>
          <p:cNvPr id="9" name="CasellaDiTesto 8">
            <a:extLst>
              <a:ext uri="{FF2B5EF4-FFF2-40B4-BE49-F238E27FC236}">
                <a16:creationId xmlns:a16="http://schemas.microsoft.com/office/drawing/2014/main" id="{55E1DD44-2DF7-4C34-B25C-E90FDB70ABC9}"/>
              </a:ext>
            </a:extLst>
          </p:cNvPr>
          <p:cNvSpPr txBox="1"/>
          <p:nvPr/>
        </p:nvSpPr>
        <p:spPr>
          <a:xfrm>
            <a:off x="121993" y="1367792"/>
            <a:ext cx="9959926" cy="369332"/>
          </a:xfrm>
          <a:prstGeom prst="rect">
            <a:avLst/>
          </a:prstGeom>
          <a:noFill/>
        </p:spPr>
        <p:txBody>
          <a:bodyPr wrap="square" rtlCol="0">
            <a:spAutoFit/>
          </a:bodyPr>
          <a:lstStyle/>
          <a:p>
            <a:pPr algn="just"/>
            <a:r>
              <a:rPr lang="it-IT" b="1" dirty="0">
                <a:solidFill>
                  <a:schemeClr val="accent2">
                    <a:lumMod val="75000"/>
                  </a:schemeClr>
                </a:solidFill>
              </a:rPr>
              <a:t>GARANZIA PROVVISORIA – art. 93 </a:t>
            </a:r>
            <a:r>
              <a:rPr lang="it-IT" b="1" dirty="0" err="1">
                <a:solidFill>
                  <a:schemeClr val="accent2">
                    <a:lumMod val="75000"/>
                  </a:schemeClr>
                </a:solidFill>
              </a:rPr>
              <a:t>D.Lgs.</a:t>
            </a:r>
            <a:r>
              <a:rPr lang="it-IT" b="1" dirty="0">
                <a:solidFill>
                  <a:schemeClr val="accent2">
                    <a:lumMod val="75000"/>
                  </a:schemeClr>
                </a:solidFill>
              </a:rPr>
              <a:t> 50/2016 e art. 59 </a:t>
            </a:r>
            <a:r>
              <a:rPr lang="it-IT" b="1" dirty="0" err="1">
                <a:solidFill>
                  <a:schemeClr val="accent2">
                    <a:lumMod val="75000"/>
                  </a:schemeClr>
                </a:solidFill>
              </a:rPr>
              <a:t>D.Lgs.</a:t>
            </a:r>
            <a:r>
              <a:rPr lang="it-IT" b="1" dirty="0">
                <a:solidFill>
                  <a:schemeClr val="accent2">
                    <a:lumMod val="75000"/>
                  </a:schemeClr>
                </a:solidFill>
              </a:rPr>
              <a:t> 56/2017</a:t>
            </a:r>
          </a:p>
        </p:txBody>
      </p:sp>
    </p:spTree>
    <p:extLst>
      <p:ext uri="{BB962C8B-B14F-4D97-AF65-F5344CB8AC3E}">
        <p14:creationId xmlns:p14="http://schemas.microsoft.com/office/powerpoint/2010/main" val="93583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5" name="Picture 2" descr="Ance Trento">
            <a:extLst>
              <a:ext uri="{FF2B5EF4-FFF2-40B4-BE49-F238E27FC236}">
                <a16:creationId xmlns:a16="http://schemas.microsoft.com/office/drawing/2014/main" id="{0F3D5850-AF04-4ACA-8538-1E45DCF30C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93" y="211017"/>
            <a:ext cx="3099509" cy="1033170"/>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5">
            <a:extLst>
              <a:ext uri="{FF2B5EF4-FFF2-40B4-BE49-F238E27FC236}">
                <a16:creationId xmlns:a16="http://schemas.microsoft.com/office/drawing/2014/main" id="{D590363C-D472-431F-8093-9D424927CBD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959926" y="211017"/>
            <a:ext cx="2011680" cy="1095741"/>
          </a:xfrm>
          <a:prstGeom prst="rect">
            <a:avLst/>
          </a:prstGeom>
          <a:noFill/>
          <a:ln>
            <a:noFill/>
          </a:ln>
        </p:spPr>
      </p:pic>
      <p:sp>
        <p:nvSpPr>
          <p:cNvPr id="8" name="CasellaDiTesto 7">
            <a:extLst>
              <a:ext uri="{FF2B5EF4-FFF2-40B4-BE49-F238E27FC236}">
                <a16:creationId xmlns:a16="http://schemas.microsoft.com/office/drawing/2014/main" id="{A746C691-550F-4209-8177-09CC9CE2DEF9}"/>
              </a:ext>
            </a:extLst>
          </p:cNvPr>
          <p:cNvSpPr txBox="1"/>
          <p:nvPr/>
        </p:nvSpPr>
        <p:spPr>
          <a:xfrm>
            <a:off x="121993" y="1738661"/>
            <a:ext cx="10381957" cy="5309146"/>
          </a:xfrm>
          <a:prstGeom prst="rect">
            <a:avLst/>
          </a:prstGeom>
          <a:noFill/>
        </p:spPr>
        <p:txBody>
          <a:bodyPr wrap="square" rtlCol="0">
            <a:spAutoFit/>
          </a:bodyPr>
          <a:lstStyle/>
          <a:p>
            <a:pPr algn="just">
              <a:spcAft>
                <a:spcPts val="300"/>
              </a:spcAft>
            </a:pPr>
            <a:r>
              <a:rPr lang="it-IT" dirty="0">
                <a:solidFill>
                  <a:schemeClr val="accent2">
                    <a:lumMod val="75000"/>
                  </a:schemeClr>
                </a:solidFill>
              </a:rPr>
              <a:t>In materia di garanzie per la partecipazione alla procedura il D.lgs. 56/2017 ha introdotto con l’art. 59 le seguenti modifiche:</a:t>
            </a:r>
          </a:p>
          <a:p>
            <a:pPr marL="285750" indent="-285750" algn="just">
              <a:spcAft>
                <a:spcPts val="300"/>
              </a:spcAft>
              <a:buFont typeface="Arial" panose="020B0604020202020204" pitchFamily="34" charset="0"/>
              <a:buChar char="•"/>
            </a:pPr>
            <a:r>
              <a:rPr lang="it-IT" dirty="0">
                <a:solidFill>
                  <a:schemeClr val="accent2">
                    <a:lumMod val="75000"/>
                  </a:schemeClr>
                </a:solidFill>
              </a:rPr>
              <a:t>È data facoltà alla stazione appaltante di non richiedere garanzie per affidamenti di importo inferiore ad € 40.000,00;</a:t>
            </a:r>
          </a:p>
          <a:p>
            <a:pPr marL="285750" indent="-285750" algn="just">
              <a:spcAft>
                <a:spcPts val="300"/>
              </a:spcAft>
              <a:buFont typeface="Arial" panose="020B0604020202020204" pitchFamily="34" charset="0"/>
              <a:buChar char="•"/>
            </a:pPr>
            <a:r>
              <a:rPr lang="it-IT" dirty="0">
                <a:solidFill>
                  <a:schemeClr val="accent2">
                    <a:lumMod val="75000"/>
                  </a:schemeClr>
                </a:solidFill>
              </a:rPr>
              <a:t>Si applica la riduzione del 50% dell’importo della garanzia, </a:t>
            </a:r>
            <a:r>
              <a:rPr lang="it-IT" u="sng" dirty="0">
                <a:solidFill>
                  <a:schemeClr val="accent2">
                    <a:lumMod val="75000"/>
                  </a:schemeClr>
                </a:solidFill>
              </a:rPr>
              <a:t>non cumulabile </a:t>
            </a:r>
            <a:r>
              <a:rPr lang="it-IT" dirty="0">
                <a:solidFill>
                  <a:schemeClr val="accent2">
                    <a:lumMod val="75000"/>
                  </a:schemeClr>
                </a:solidFill>
              </a:rPr>
              <a:t>con quella già prevista per il possesso dei requisiti ISO, nei confronti delle microimprese, piccole e medie imprese e dei raggruppamenti di operatori economici o consorzi ordinari costituiti esclusivamente da microimprese, piccole e medie imprese;</a:t>
            </a:r>
          </a:p>
          <a:p>
            <a:pPr marL="285750" indent="-285750" algn="just">
              <a:spcAft>
                <a:spcPts val="300"/>
              </a:spcAft>
              <a:buFont typeface="Arial" panose="020B0604020202020204" pitchFamily="34" charset="0"/>
              <a:buChar char="•"/>
            </a:pPr>
            <a:r>
              <a:rPr lang="it-IT" dirty="0">
                <a:solidFill>
                  <a:schemeClr val="accent2">
                    <a:lumMod val="75000"/>
                  </a:schemeClr>
                </a:solidFill>
              </a:rPr>
              <a:t>Si precisa che anche la riduzione del 15% per gli operatori che sviluppano un inventario di gas ad effetto serra (cfr. slide precedente) </a:t>
            </a:r>
            <a:r>
              <a:rPr lang="it-IT" u="sng" dirty="0">
                <a:solidFill>
                  <a:schemeClr val="accent2">
                    <a:lumMod val="75000"/>
                  </a:schemeClr>
                </a:solidFill>
              </a:rPr>
              <a:t>è cumulabile </a:t>
            </a:r>
            <a:r>
              <a:rPr lang="it-IT" dirty="0">
                <a:solidFill>
                  <a:schemeClr val="accent2">
                    <a:lumMod val="75000"/>
                  </a:schemeClr>
                </a:solidFill>
              </a:rPr>
              <a:t>con le precedenti riduzioni;</a:t>
            </a:r>
          </a:p>
          <a:p>
            <a:pPr marL="285750" indent="-285750" algn="just">
              <a:spcAft>
                <a:spcPts val="300"/>
              </a:spcAft>
              <a:buFont typeface="Arial" panose="020B0604020202020204" pitchFamily="34" charset="0"/>
              <a:buChar char="•"/>
            </a:pPr>
            <a:r>
              <a:rPr lang="it-IT" dirty="0">
                <a:solidFill>
                  <a:schemeClr val="accent2">
                    <a:lumMod val="75000"/>
                  </a:schemeClr>
                </a:solidFill>
              </a:rPr>
              <a:t>Si prevede che </a:t>
            </a:r>
            <a:r>
              <a:rPr lang="it-IT" b="1" dirty="0">
                <a:solidFill>
                  <a:schemeClr val="accent2">
                    <a:lumMod val="75000"/>
                  </a:schemeClr>
                </a:solidFill>
              </a:rPr>
              <a:t>in caso di cumulo delle riduzioni, la riduzione successiva deve essere calcolata sull’importo che risulta dalla riduzione precedente</a:t>
            </a:r>
          </a:p>
          <a:p>
            <a:pPr marL="285750" indent="-285750" algn="just">
              <a:spcAft>
                <a:spcPts val="300"/>
              </a:spcAft>
              <a:buFont typeface="Arial" panose="020B0604020202020204" pitchFamily="34" charset="0"/>
              <a:buChar char="•"/>
            </a:pPr>
            <a:r>
              <a:rPr lang="it-IT" dirty="0">
                <a:solidFill>
                  <a:schemeClr val="accent2">
                    <a:lumMod val="75000"/>
                  </a:schemeClr>
                </a:solidFill>
              </a:rPr>
              <a:t>Viene escluso in capo alle microimprese, piccole e medie imprese e dei raggruppamenti di operatori economici o consorzi ordinari costituiti esclusivamente da microimprese, piccole e medie imprese l’obbligo di presentare l’impegno di un fideiussore a rilasciare la garanzia fideiussoria per l’esecuzione del contratto (cfr. comma 8 art. 93 come modificato dall’art. 59 lettera f del </a:t>
            </a:r>
            <a:r>
              <a:rPr lang="it-IT" dirty="0" err="1">
                <a:solidFill>
                  <a:schemeClr val="accent2">
                    <a:lumMod val="75000"/>
                  </a:schemeClr>
                </a:solidFill>
              </a:rPr>
              <a:t>D.Lgs.</a:t>
            </a:r>
            <a:r>
              <a:rPr lang="it-IT" dirty="0">
                <a:solidFill>
                  <a:schemeClr val="accent2">
                    <a:lumMod val="75000"/>
                  </a:schemeClr>
                </a:solidFill>
              </a:rPr>
              <a:t> 59/2017)</a:t>
            </a:r>
          </a:p>
          <a:p>
            <a:pPr marL="285750" indent="-285750" algn="just">
              <a:spcAft>
                <a:spcPts val="300"/>
              </a:spcAft>
              <a:buFont typeface="Arial" panose="020B0604020202020204" pitchFamily="34" charset="0"/>
              <a:buChar char="•"/>
            </a:pPr>
            <a:endParaRPr lang="it-IT" dirty="0">
              <a:solidFill>
                <a:schemeClr val="accent2">
                  <a:lumMod val="75000"/>
                </a:schemeClr>
              </a:solidFill>
            </a:endParaRPr>
          </a:p>
        </p:txBody>
      </p:sp>
      <p:sp>
        <p:nvSpPr>
          <p:cNvPr id="9" name="CasellaDiTesto 8">
            <a:extLst>
              <a:ext uri="{FF2B5EF4-FFF2-40B4-BE49-F238E27FC236}">
                <a16:creationId xmlns:a16="http://schemas.microsoft.com/office/drawing/2014/main" id="{55E1DD44-2DF7-4C34-B25C-E90FDB70ABC9}"/>
              </a:ext>
            </a:extLst>
          </p:cNvPr>
          <p:cNvSpPr txBox="1"/>
          <p:nvPr/>
        </p:nvSpPr>
        <p:spPr>
          <a:xfrm>
            <a:off x="121993" y="1338043"/>
            <a:ext cx="9959926" cy="369332"/>
          </a:xfrm>
          <a:prstGeom prst="rect">
            <a:avLst/>
          </a:prstGeom>
          <a:noFill/>
        </p:spPr>
        <p:txBody>
          <a:bodyPr wrap="square" rtlCol="0">
            <a:spAutoFit/>
          </a:bodyPr>
          <a:lstStyle/>
          <a:p>
            <a:pPr algn="just"/>
            <a:r>
              <a:rPr lang="it-IT" b="1" dirty="0">
                <a:solidFill>
                  <a:schemeClr val="accent2">
                    <a:lumMod val="75000"/>
                  </a:schemeClr>
                </a:solidFill>
              </a:rPr>
              <a:t>GARANZIA PROVVISORIA – art. 93 </a:t>
            </a:r>
            <a:r>
              <a:rPr lang="it-IT" b="1" dirty="0" err="1">
                <a:solidFill>
                  <a:schemeClr val="accent2">
                    <a:lumMod val="75000"/>
                  </a:schemeClr>
                </a:solidFill>
              </a:rPr>
              <a:t>D.Lgs.</a:t>
            </a:r>
            <a:r>
              <a:rPr lang="it-IT" b="1" dirty="0">
                <a:solidFill>
                  <a:schemeClr val="accent2">
                    <a:lumMod val="75000"/>
                  </a:schemeClr>
                </a:solidFill>
              </a:rPr>
              <a:t> 50/2016 e art. 59 </a:t>
            </a:r>
            <a:r>
              <a:rPr lang="it-IT" b="1" dirty="0" err="1">
                <a:solidFill>
                  <a:schemeClr val="accent2">
                    <a:lumMod val="75000"/>
                  </a:schemeClr>
                </a:solidFill>
              </a:rPr>
              <a:t>D.Lgs.</a:t>
            </a:r>
            <a:r>
              <a:rPr lang="it-IT" b="1" dirty="0">
                <a:solidFill>
                  <a:schemeClr val="accent2">
                    <a:lumMod val="75000"/>
                  </a:schemeClr>
                </a:solidFill>
              </a:rPr>
              <a:t> 56/2017 segue</a:t>
            </a:r>
          </a:p>
        </p:txBody>
      </p:sp>
    </p:spTree>
    <p:extLst>
      <p:ext uri="{BB962C8B-B14F-4D97-AF65-F5344CB8AC3E}">
        <p14:creationId xmlns:p14="http://schemas.microsoft.com/office/powerpoint/2010/main" val="3803917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5" name="Picture 2" descr="Ance Trento">
            <a:extLst>
              <a:ext uri="{FF2B5EF4-FFF2-40B4-BE49-F238E27FC236}">
                <a16:creationId xmlns:a16="http://schemas.microsoft.com/office/drawing/2014/main" id="{0F3D5850-AF04-4ACA-8538-1E45DCF30C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93" y="211017"/>
            <a:ext cx="3099509" cy="1033170"/>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5">
            <a:extLst>
              <a:ext uri="{FF2B5EF4-FFF2-40B4-BE49-F238E27FC236}">
                <a16:creationId xmlns:a16="http://schemas.microsoft.com/office/drawing/2014/main" id="{D590363C-D472-431F-8093-9D424927CBD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959926" y="211017"/>
            <a:ext cx="2011680" cy="1095741"/>
          </a:xfrm>
          <a:prstGeom prst="rect">
            <a:avLst/>
          </a:prstGeom>
          <a:noFill/>
          <a:ln>
            <a:noFill/>
          </a:ln>
        </p:spPr>
      </p:pic>
      <p:sp>
        <p:nvSpPr>
          <p:cNvPr id="8" name="CasellaDiTesto 7">
            <a:extLst>
              <a:ext uri="{FF2B5EF4-FFF2-40B4-BE49-F238E27FC236}">
                <a16:creationId xmlns:a16="http://schemas.microsoft.com/office/drawing/2014/main" id="{A746C691-550F-4209-8177-09CC9CE2DEF9}"/>
              </a:ext>
            </a:extLst>
          </p:cNvPr>
          <p:cNvSpPr txBox="1"/>
          <p:nvPr/>
        </p:nvSpPr>
        <p:spPr>
          <a:xfrm>
            <a:off x="0" y="1738661"/>
            <a:ext cx="10381957" cy="3762568"/>
          </a:xfrm>
          <a:prstGeom prst="rect">
            <a:avLst/>
          </a:prstGeom>
          <a:noFill/>
        </p:spPr>
        <p:txBody>
          <a:bodyPr wrap="square" rtlCol="0">
            <a:spAutoFit/>
          </a:bodyPr>
          <a:lstStyle/>
          <a:p>
            <a:pPr algn="just">
              <a:spcAft>
                <a:spcPts val="300"/>
              </a:spcAft>
            </a:pPr>
            <a:r>
              <a:rPr lang="it-IT" dirty="0">
                <a:solidFill>
                  <a:schemeClr val="accent2">
                    <a:lumMod val="75000"/>
                  </a:schemeClr>
                </a:solidFill>
              </a:rPr>
              <a:t>Con il termine microimprese, piccole e medie imprese il Legislatore ha inteso riferirsi a quelle Aziende che hanno le seguenti caratteristiche:</a:t>
            </a:r>
          </a:p>
          <a:p>
            <a:pPr algn="just">
              <a:spcAft>
                <a:spcPts val="300"/>
              </a:spcAft>
            </a:pPr>
            <a:r>
              <a:rPr lang="it-IT" b="1" dirty="0">
                <a:solidFill>
                  <a:schemeClr val="accent2">
                    <a:lumMod val="75000"/>
                  </a:schemeClr>
                </a:solidFill>
              </a:rPr>
              <a:t>Medie imprese</a:t>
            </a:r>
          </a:p>
          <a:p>
            <a:pPr marL="285750" indent="-285750" algn="just">
              <a:spcAft>
                <a:spcPts val="300"/>
              </a:spcAft>
              <a:buFont typeface="Arial" panose="020B0604020202020204" pitchFamily="34" charset="0"/>
              <a:buChar char="•"/>
            </a:pPr>
            <a:r>
              <a:rPr lang="it-IT" dirty="0">
                <a:solidFill>
                  <a:schemeClr val="accent2">
                    <a:lumMod val="75000"/>
                  </a:schemeClr>
                </a:solidFill>
              </a:rPr>
              <a:t>Meno di 250 occupati</a:t>
            </a:r>
          </a:p>
          <a:p>
            <a:pPr marL="285750" indent="-285750" algn="just">
              <a:spcAft>
                <a:spcPts val="300"/>
              </a:spcAft>
              <a:buFont typeface="Arial" panose="020B0604020202020204" pitchFamily="34" charset="0"/>
              <a:buChar char="•"/>
            </a:pPr>
            <a:r>
              <a:rPr lang="it-IT" dirty="0">
                <a:solidFill>
                  <a:schemeClr val="accent2">
                    <a:lumMod val="75000"/>
                  </a:schemeClr>
                </a:solidFill>
              </a:rPr>
              <a:t>Fatturato annuo non superiore a € 50.000.000,00 oppure un totale di bilancio non superiore a € 43.000.000,00</a:t>
            </a:r>
          </a:p>
          <a:p>
            <a:pPr algn="just">
              <a:spcAft>
                <a:spcPts val="300"/>
              </a:spcAft>
            </a:pPr>
            <a:r>
              <a:rPr lang="it-IT" b="1" dirty="0">
                <a:solidFill>
                  <a:schemeClr val="accent2">
                    <a:lumMod val="75000"/>
                  </a:schemeClr>
                </a:solidFill>
              </a:rPr>
              <a:t>Piccole imprese</a:t>
            </a:r>
          </a:p>
          <a:p>
            <a:pPr marL="285750" indent="-285750" algn="just">
              <a:spcAft>
                <a:spcPts val="300"/>
              </a:spcAft>
              <a:buFont typeface="Arial" panose="020B0604020202020204" pitchFamily="34" charset="0"/>
              <a:buChar char="•"/>
            </a:pPr>
            <a:r>
              <a:rPr lang="it-IT" dirty="0">
                <a:solidFill>
                  <a:schemeClr val="accent2">
                    <a:lumMod val="75000"/>
                  </a:schemeClr>
                </a:solidFill>
              </a:rPr>
              <a:t>Meno di 50 occupati</a:t>
            </a:r>
          </a:p>
          <a:p>
            <a:pPr marL="285750" indent="-285750" algn="just">
              <a:spcAft>
                <a:spcPts val="300"/>
              </a:spcAft>
              <a:buFont typeface="Arial" panose="020B0604020202020204" pitchFamily="34" charset="0"/>
              <a:buChar char="•"/>
            </a:pPr>
            <a:r>
              <a:rPr lang="it-IT" dirty="0">
                <a:solidFill>
                  <a:schemeClr val="accent2">
                    <a:lumMod val="75000"/>
                  </a:schemeClr>
                </a:solidFill>
              </a:rPr>
              <a:t>Fatturato annuo oppure un totale di bilancio non superiore a € 10.000.000,00</a:t>
            </a:r>
          </a:p>
          <a:p>
            <a:pPr algn="just">
              <a:spcAft>
                <a:spcPts val="300"/>
              </a:spcAft>
            </a:pPr>
            <a:r>
              <a:rPr lang="it-IT" b="1" dirty="0">
                <a:solidFill>
                  <a:schemeClr val="accent2">
                    <a:lumMod val="75000"/>
                  </a:schemeClr>
                </a:solidFill>
              </a:rPr>
              <a:t>Microimprese</a:t>
            </a:r>
          </a:p>
          <a:p>
            <a:pPr marL="285750" indent="-285750" algn="just">
              <a:spcAft>
                <a:spcPts val="300"/>
              </a:spcAft>
              <a:buFont typeface="Arial" panose="020B0604020202020204" pitchFamily="34" charset="0"/>
              <a:buChar char="•"/>
            </a:pPr>
            <a:r>
              <a:rPr lang="it-IT" dirty="0">
                <a:solidFill>
                  <a:schemeClr val="accent2">
                    <a:lumMod val="75000"/>
                  </a:schemeClr>
                </a:solidFill>
              </a:rPr>
              <a:t>Meno di 10 occupati</a:t>
            </a:r>
          </a:p>
          <a:p>
            <a:pPr marL="285750" indent="-285750" algn="just">
              <a:spcAft>
                <a:spcPts val="300"/>
              </a:spcAft>
              <a:buFont typeface="Arial" panose="020B0604020202020204" pitchFamily="34" charset="0"/>
              <a:buChar char="•"/>
            </a:pPr>
            <a:r>
              <a:rPr lang="it-IT" dirty="0">
                <a:solidFill>
                  <a:schemeClr val="accent2">
                    <a:lumMod val="75000"/>
                  </a:schemeClr>
                </a:solidFill>
              </a:rPr>
              <a:t>Fatturato annuo oppure un totale di bilancio non superiore a € 2.000.000,00</a:t>
            </a:r>
          </a:p>
        </p:txBody>
      </p:sp>
      <p:sp>
        <p:nvSpPr>
          <p:cNvPr id="9" name="CasellaDiTesto 8">
            <a:extLst>
              <a:ext uri="{FF2B5EF4-FFF2-40B4-BE49-F238E27FC236}">
                <a16:creationId xmlns:a16="http://schemas.microsoft.com/office/drawing/2014/main" id="{55E1DD44-2DF7-4C34-B25C-E90FDB70ABC9}"/>
              </a:ext>
            </a:extLst>
          </p:cNvPr>
          <p:cNvSpPr txBox="1"/>
          <p:nvPr/>
        </p:nvSpPr>
        <p:spPr>
          <a:xfrm>
            <a:off x="0" y="1306758"/>
            <a:ext cx="9959926" cy="369332"/>
          </a:xfrm>
          <a:prstGeom prst="rect">
            <a:avLst/>
          </a:prstGeom>
          <a:noFill/>
        </p:spPr>
        <p:txBody>
          <a:bodyPr wrap="square" rtlCol="0">
            <a:spAutoFit/>
          </a:bodyPr>
          <a:lstStyle/>
          <a:p>
            <a:pPr algn="just"/>
            <a:r>
              <a:rPr lang="it-IT" b="1" dirty="0">
                <a:solidFill>
                  <a:schemeClr val="accent2">
                    <a:lumMod val="75000"/>
                  </a:schemeClr>
                </a:solidFill>
              </a:rPr>
              <a:t>GARANZIA PROVVISORIA – art. 93 </a:t>
            </a:r>
            <a:r>
              <a:rPr lang="it-IT" b="1" dirty="0" err="1">
                <a:solidFill>
                  <a:schemeClr val="accent2">
                    <a:lumMod val="75000"/>
                  </a:schemeClr>
                </a:solidFill>
              </a:rPr>
              <a:t>D.Lgs.</a:t>
            </a:r>
            <a:r>
              <a:rPr lang="it-IT" b="1" dirty="0">
                <a:solidFill>
                  <a:schemeClr val="accent2">
                    <a:lumMod val="75000"/>
                  </a:schemeClr>
                </a:solidFill>
              </a:rPr>
              <a:t> 50/2016 e art. 59 </a:t>
            </a:r>
            <a:r>
              <a:rPr lang="it-IT" b="1" dirty="0" err="1">
                <a:solidFill>
                  <a:schemeClr val="accent2">
                    <a:lumMod val="75000"/>
                  </a:schemeClr>
                </a:solidFill>
              </a:rPr>
              <a:t>D.Lgs.</a:t>
            </a:r>
            <a:r>
              <a:rPr lang="it-IT" b="1" dirty="0">
                <a:solidFill>
                  <a:schemeClr val="accent2">
                    <a:lumMod val="75000"/>
                  </a:schemeClr>
                </a:solidFill>
              </a:rPr>
              <a:t> 56/2017 segue</a:t>
            </a:r>
          </a:p>
        </p:txBody>
      </p:sp>
    </p:spTree>
    <p:extLst>
      <p:ext uri="{BB962C8B-B14F-4D97-AF65-F5344CB8AC3E}">
        <p14:creationId xmlns:p14="http://schemas.microsoft.com/office/powerpoint/2010/main" val="2319419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5" name="Picture 2" descr="Ance Trento">
            <a:extLst>
              <a:ext uri="{FF2B5EF4-FFF2-40B4-BE49-F238E27FC236}">
                <a16:creationId xmlns:a16="http://schemas.microsoft.com/office/drawing/2014/main" id="{0F3D5850-AF04-4ACA-8538-1E45DCF30C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93" y="211017"/>
            <a:ext cx="3099509" cy="1033170"/>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5">
            <a:extLst>
              <a:ext uri="{FF2B5EF4-FFF2-40B4-BE49-F238E27FC236}">
                <a16:creationId xmlns:a16="http://schemas.microsoft.com/office/drawing/2014/main" id="{D590363C-D472-431F-8093-9D424927CBD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959926" y="211017"/>
            <a:ext cx="2011680" cy="1095741"/>
          </a:xfrm>
          <a:prstGeom prst="rect">
            <a:avLst/>
          </a:prstGeom>
          <a:noFill/>
          <a:ln>
            <a:noFill/>
          </a:ln>
        </p:spPr>
      </p:pic>
      <p:sp>
        <p:nvSpPr>
          <p:cNvPr id="8" name="CasellaDiTesto 7">
            <a:extLst>
              <a:ext uri="{FF2B5EF4-FFF2-40B4-BE49-F238E27FC236}">
                <a16:creationId xmlns:a16="http://schemas.microsoft.com/office/drawing/2014/main" id="{A746C691-550F-4209-8177-09CC9CE2DEF9}"/>
              </a:ext>
            </a:extLst>
          </p:cNvPr>
          <p:cNvSpPr txBox="1"/>
          <p:nvPr/>
        </p:nvSpPr>
        <p:spPr>
          <a:xfrm>
            <a:off x="0" y="1738661"/>
            <a:ext cx="11125200" cy="4955203"/>
          </a:xfrm>
          <a:prstGeom prst="rect">
            <a:avLst/>
          </a:prstGeom>
          <a:noFill/>
        </p:spPr>
        <p:txBody>
          <a:bodyPr wrap="square" rtlCol="0">
            <a:spAutoFit/>
          </a:bodyPr>
          <a:lstStyle/>
          <a:p>
            <a:pPr algn="just">
              <a:spcAft>
                <a:spcPts val="300"/>
              </a:spcAft>
            </a:pPr>
            <a:r>
              <a:rPr lang="it-IT" dirty="0">
                <a:solidFill>
                  <a:schemeClr val="accent2">
                    <a:lumMod val="75000"/>
                  </a:schemeClr>
                </a:solidFill>
              </a:rPr>
              <a:t>A livello Provinciale osserviamo che:</a:t>
            </a:r>
          </a:p>
          <a:p>
            <a:pPr marL="285750" indent="-285750" algn="just">
              <a:spcAft>
                <a:spcPts val="300"/>
              </a:spcAft>
              <a:buFont typeface="Arial" panose="020B0604020202020204" pitchFamily="34" charset="0"/>
              <a:buChar char="•"/>
            </a:pPr>
            <a:r>
              <a:rPr lang="it-IT" b="1" dirty="0">
                <a:solidFill>
                  <a:schemeClr val="accent2">
                    <a:lumMod val="75000"/>
                  </a:schemeClr>
                </a:solidFill>
              </a:rPr>
              <a:t>L’art. 28 comma 11 della L.P. 19/2016 </a:t>
            </a:r>
            <a:r>
              <a:rPr lang="it-IT" dirty="0">
                <a:solidFill>
                  <a:schemeClr val="accent2">
                    <a:lumMod val="75000"/>
                  </a:schemeClr>
                </a:solidFill>
              </a:rPr>
              <a:t>andando a modificare la previgente normativa ha sostanzialmente reintrodotto l’obbligo di presentazione della cauzione provvisoria all’interno di quelle procedure per le quali tale obbligo era stato soppresso dall’art. 31 comma 2 della L.P. 2/2016</a:t>
            </a:r>
          </a:p>
          <a:p>
            <a:pPr marL="285750" indent="-285750" algn="just">
              <a:spcAft>
                <a:spcPts val="300"/>
              </a:spcAft>
              <a:buFont typeface="Arial" panose="020B0604020202020204" pitchFamily="34" charset="0"/>
              <a:buChar char="•"/>
            </a:pPr>
            <a:r>
              <a:rPr lang="it-IT" dirty="0">
                <a:solidFill>
                  <a:schemeClr val="accent2">
                    <a:lumMod val="75000"/>
                  </a:schemeClr>
                </a:solidFill>
              </a:rPr>
              <a:t>Resta pertanto, per il momento, l’obbligo sancito dall’art. 23 comma 7 della L.P. 26/1993 di presentare cauzione provvisoria completa «a pena di esclusione» dell’impegno del fideiussore al rilascio della fideiussione definitiva.</a:t>
            </a:r>
          </a:p>
          <a:p>
            <a:pPr marL="285750" indent="-285750" algn="just">
              <a:spcAft>
                <a:spcPts val="300"/>
              </a:spcAft>
              <a:buFont typeface="Arial" panose="020B0604020202020204" pitchFamily="34" charset="0"/>
              <a:buChar char="•"/>
            </a:pPr>
            <a:r>
              <a:rPr lang="it-IT" dirty="0">
                <a:solidFill>
                  <a:schemeClr val="accent2">
                    <a:lumMod val="75000"/>
                  </a:schemeClr>
                </a:solidFill>
              </a:rPr>
              <a:t>Attualmente il mancato rispetto dell’obbligo su indicato comporta pertanto l’esclusione automatica dalla procedura di gara senza possibilità di ricorso al soccorso istruttorio.</a:t>
            </a:r>
          </a:p>
          <a:p>
            <a:pPr algn="just"/>
            <a:r>
              <a:rPr lang="it-IT" dirty="0">
                <a:solidFill>
                  <a:schemeClr val="accent2">
                    <a:lumMod val="75000"/>
                  </a:schemeClr>
                </a:solidFill>
              </a:rPr>
              <a:t>La previsione di cui all’art. 22 comma 6 della L.P. n. 2/2016 nel testo modificato dalla L.P. 19/2006 secondo cui «</a:t>
            </a:r>
            <a:r>
              <a:rPr lang="it-IT" i="1" dirty="0">
                <a:solidFill>
                  <a:schemeClr val="accent2">
                    <a:lumMod val="75000"/>
                  </a:schemeClr>
                </a:solidFill>
              </a:rPr>
              <a:t>Nella fase di verifica dei requisiti e delle condizioni di partecipazione alle gare, le amministrazioni aggiudicatrici applicano il soccorso istruttorio nei casi previsti dalla normativa vigente</a:t>
            </a:r>
            <a:r>
              <a:rPr lang="it-IT" dirty="0">
                <a:solidFill>
                  <a:schemeClr val="accent2">
                    <a:lumMod val="75000"/>
                  </a:schemeClr>
                </a:solidFill>
              </a:rPr>
              <a:t>» nonché quanto previsto dall’art. 31 comma 2 della medesima Legge nel testo modificato dalla L.P. 19/2006 per il quale « </a:t>
            </a:r>
            <a:r>
              <a:rPr lang="it-IT" i="1" dirty="0">
                <a:solidFill>
                  <a:schemeClr val="accent2">
                    <a:lumMod val="75000"/>
                  </a:schemeClr>
                </a:solidFill>
              </a:rPr>
              <a:t>In materia di garanzie per la partecipazione alla procedura e di garanzie definitive si applica la normativa statale</a:t>
            </a:r>
            <a:r>
              <a:rPr lang="it-IT" dirty="0"/>
              <a:t>» </a:t>
            </a:r>
            <a:r>
              <a:rPr lang="it-IT" dirty="0">
                <a:solidFill>
                  <a:schemeClr val="accent2">
                    <a:lumMod val="75000"/>
                  </a:schemeClr>
                </a:solidFill>
              </a:rPr>
              <a:t>potrà a nostro avviso sicuramente creare lo spazio per una discussione proattiva con la Provincia Autonoma di Trento volta a permettere il recepimento delle novità introdotte  livello nazionale dal Correttivo del Codice degli Appalti.</a:t>
            </a:r>
          </a:p>
        </p:txBody>
      </p:sp>
      <p:sp>
        <p:nvSpPr>
          <p:cNvPr id="9" name="CasellaDiTesto 8">
            <a:extLst>
              <a:ext uri="{FF2B5EF4-FFF2-40B4-BE49-F238E27FC236}">
                <a16:creationId xmlns:a16="http://schemas.microsoft.com/office/drawing/2014/main" id="{55E1DD44-2DF7-4C34-B25C-E90FDB70ABC9}"/>
              </a:ext>
            </a:extLst>
          </p:cNvPr>
          <p:cNvSpPr txBox="1"/>
          <p:nvPr/>
        </p:nvSpPr>
        <p:spPr>
          <a:xfrm>
            <a:off x="0" y="1306758"/>
            <a:ext cx="9959926" cy="369332"/>
          </a:xfrm>
          <a:prstGeom prst="rect">
            <a:avLst/>
          </a:prstGeom>
          <a:noFill/>
        </p:spPr>
        <p:txBody>
          <a:bodyPr wrap="square" rtlCol="0">
            <a:spAutoFit/>
          </a:bodyPr>
          <a:lstStyle/>
          <a:p>
            <a:pPr algn="just"/>
            <a:r>
              <a:rPr lang="it-IT" b="1" dirty="0">
                <a:solidFill>
                  <a:schemeClr val="accent2">
                    <a:lumMod val="75000"/>
                  </a:schemeClr>
                </a:solidFill>
              </a:rPr>
              <a:t>GARANZIA PROVVISORIA – Normativa Provinciale</a:t>
            </a:r>
          </a:p>
        </p:txBody>
      </p:sp>
    </p:spTree>
    <p:extLst>
      <p:ext uri="{BB962C8B-B14F-4D97-AF65-F5344CB8AC3E}">
        <p14:creationId xmlns:p14="http://schemas.microsoft.com/office/powerpoint/2010/main" val="4046419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5" name="Picture 2" descr="Ance Trento">
            <a:extLst>
              <a:ext uri="{FF2B5EF4-FFF2-40B4-BE49-F238E27FC236}">
                <a16:creationId xmlns:a16="http://schemas.microsoft.com/office/drawing/2014/main" id="{0F3D5850-AF04-4ACA-8538-1E45DCF30C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93" y="211017"/>
            <a:ext cx="3099509" cy="1033170"/>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5">
            <a:extLst>
              <a:ext uri="{FF2B5EF4-FFF2-40B4-BE49-F238E27FC236}">
                <a16:creationId xmlns:a16="http://schemas.microsoft.com/office/drawing/2014/main" id="{D590363C-D472-431F-8093-9D424927CBD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959926" y="211017"/>
            <a:ext cx="2011680" cy="1095741"/>
          </a:xfrm>
          <a:prstGeom prst="rect">
            <a:avLst/>
          </a:prstGeom>
          <a:noFill/>
          <a:ln>
            <a:noFill/>
          </a:ln>
        </p:spPr>
      </p:pic>
      <p:sp>
        <p:nvSpPr>
          <p:cNvPr id="8" name="CasellaDiTesto 7">
            <a:extLst>
              <a:ext uri="{FF2B5EF4-FFF2-40B4-BE49-F238E27FC236}">
                <a16:creationId xmlns:a16="http://schemas.microsoft.com/office/drawing/2014/main" id="{A746C691-550F-4209-8177-09CC9CE2DEF9}"/>
              </a:ext>
            </a:extLst>
          </p:cNvPr>
          <p:cNvSpPr txBox="1"/>
          <p:nvPr/>
        </p:nvSpPr>
        <p:spPr>
          <a:xfrm>
            <a:off x="121993" y="1738661"/>
            <a:ext cx="10259964" cy="1792798"/>
          </a:xfrm>
          <a:prstGeom prst="rect">
            <a:avLst/>
          </a:prstGeom>
          <a:noFill/>
        </p:spPr>
        <p:txBody>
          <a:bodyPr wrap="square" rtlCol="0">
            <a:spAutoFit/>
          </a:bodyPr>
          <a:lstStyle/>
          <a:p>
            <a:pPr algn="just">
              <a:spcAft>
                <a:spcPts val="300"/>
              </a:spcAft>
            </a:pPr>
            <a:r>
              <a:rPr lang="it-IT" dirty="0">
                <a:solidFill>
                  <a:schemeClr val="accent2">
                    <a:lumMod val="75000"/>
                  </a:schemeClr>
                </a:solidFill>
              </a:rPr>
              <a:t>Anche a livello nazionale il </a:t>
            </a:r>
            <a:r>
              <a:rPr lang="it-IT" dirty="0" err="1">
                <a:solidFill>
                  <a:schemeClr val="accent2">
                    <a:lumMod val="75000"/>
                  </a:schemeClr>
                </a:solidFill>
              </a:rPr>
              <a:t>D.Lgs.</a:t>
            </a:r>
            <a:r>
              <a:rPr lang="it-IT" dirty="0">
                <a:solidFill>
                  <a:schemeClr val="accent2">
                    <a:lumMod val="75000"/>
                  </a:schemeClr>
                </a:solidFill>
              </a:rPr>
              <a:t> 50/2016 ha semplificato le modalità di svincolo della garanzia introducendo all’art. 93 comma 9 l’obbligo in capo all’Ente appaltante di svincolare tempestivamente e, comunque, entro un termine di 30 giorni dall’aggiudicazione, le garanzie rese dai non aggiudicatari.</a:t>
            </a:r>
          </a:p>
          <a:p>
            <a:pPr algn="just">
              <a:spcAft>
                <a:spcPts val="300"/>
              </a:spcAft>
            </a:pPr>
            <a:r>
              <a:rPr lang="it-IT" dirty="0">
                <a:solidFill>
                  <a:schemeClr val="accent2">
                    <a:lumMod val="75000"/>
                  </a:schemeClr>
                </a:solidFill>
              </a:rPr>
              <a:t>Tale azione è dovuta anche quando l’aggiudicazione sia avvenuta prima della scadenza del termine di efficacia della garanzia provvisoria richiesta in gara. </a:t>
            </a:r>
          </a:p>
        </p:txBody>
      </p:sp>
      <p:sp>
        <p:nvSpPr>
          <p:cNvPr id="9" name="CasellaDiTesto 8">
            <a:extLst>
              <a:ext uri="{FF2B5EF4-FFF2-40B4-BE49-F238E27FC236}">
                <a16:creationId xmlns:a16="http://schemas.microsoft.com/office/drawing/2014/main" id="{55E1DD44-2DF7-4C34-B25C-E90FDB70ABC9}"/>
              </a:ext>
            </a:extLst>
          </p:cNvPr>
          <p:cNvSpPr txBox="1"/>
          <p:nvPr/>
        </p:nvSpPr>
        <p:spPr>
          <a:xfrm>
            <a:off x="121992" y="1306758"/>
            <a:ext cx="9837933" cy="369332"/>
          </a:xfrm>
          <a:prstGeom prst="rect">
            <a:avLst/>
          </a:prstGeom>
          <a:noFill/>
        </p:spPr>
        <p:txBody>
          <a:bodyPr wrap="square" rtlCol="0">
            <a:spAutoFit/>
          </a:bodyPr>
          <a:lstStyle/>
          <a:p>
            <a:pPr algn="just"/>
            <a:r>
              <a:rPr lang="it-IT" b="1" dirty="0">
                <a:solidFill>
                  <a:schemeClr val="accent2">
                    <a:lumMod val="75000"/>
                  </a:schemeClr>
                </a:solidFill>
              </a:rPr>
              <a:t>GARANZIA PROVVISORIA – art. 93 </a:t>
            </a:r>
            <a:r>
              <a:rPr lang="it-IT" b="1" dirty="0" err="1">
                <a:solidFill>
                  <a:schemeClr val="accent2">
                    <a:lumMod val="75000"/>
                  </a:schemeClr>
                </a:solidFill>
              </a:rPr>
              <a:t>D.Lgs.</a:t>
            </a:r>
            <a:r>
              <a:rPr lang="it-IT" b="1" dirty="0">
                <a:solidFill>
                  <a:schemeClr val="accent2">
                    <a:lumMod val="75000"/>
                  </a:schemeClr>
                </a:solidFill>
              </a:rPr>
              <a:t> 50/2016 segue</a:t>
            </a:r>
          </a:p>
        </p:txBody>
      </p:sp>
    </p:spTree>
    <p:extLst>
      <p:ext uri="{BB962C8B-B14F-4D97-AF65-F5344CB8AC3E}">
        <p14:creationId xmlns:p14="http://schemas.microsoft.com/office/powerpoint/2010/main" val="1697739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5" name="Picture 2" descr="Ance Trento">
            <a:extLst>
              <a:ext uri="{FF2B5EF4-FFF2-40B4-BE49-F238E27FC236}">
                <a16:creationId xmlns:a16="http://schemas.microsoft.com/office/drawing/2014/main" id="{0F3D5850-AF04-4ACA-8538-1E45DCF30C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93" y="211017"/>
            <a:ext cx="3099509" cy="1033170"/>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5">
            <a:extLst>
              <a:ext uri="{FF2B5EF4-FFF2-40B4-BE49-F238E27FC236}">
                <a16:creationId xmlns:a16="http://schemas.microsoft.com/office/drawing/2014/main" id="{D590363C-D472-431F-8093-9D424927CBD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959926" y="211017"/>
            <a:ext cx="2011680" cy="1095741"/>
          </a:xfrm>
          <a:prstGeom prst="rect">
            <a:avLst/>
          </a:prstGeom>
          <a:noFill/>
          <a:ln>
            <a:noFill/>
          </a:ln>
        </p:spPr>
      </p:pic>
      <p:sp>
        <p:nvSpPr>
          <p:cNvPr id="8" name="CasellaDiTesto 7">
            <a:extLst>
              <a:ext uri="{FF2B5EF4-FFF2-40B4-BE49-F238E27FC236}">
                <a16:creationId xmlns:a16="http://schemas.microsoft.com/office/drawing/2014/main" id="{A746C691-550F-4209-8177-09CC9CE2DEF9}"/>
              </a:ext>
            </a:extLst>
          </p:cNvPr>
          <p:cNvSpPr txBox="1"/>
          <p:nvPr/>
        </p:nvSpPr>
        <p:spPr>
          <a:xfrm>
            <a:off x="121993" y="1649989"/>
            <a:ext cx="11092873" cy="5070619"/>
          </a:xfrm>
          <a:prstGeom prst="rect">
            <a:avLst/>
          </a:prstGeom>
          <a:noFill/>
        </p:spPr>
        <p:txBody>
          <a:bodyPr wrap="square" rtlCol="0">
            <a:spAutoFit/>
          </a:bodyPr>
          <a:lstStyle/>
          <a:p>
            <a:pPr algn="just">
              <a:spcAft>
                <a:spcPts val="300"/>
              </a:spcAft>
            </a:pPr>
            <a:r>
              <a:rPr lang="it-IT" dirty="0">
                <a:solidFill>
                  <a:schemeClr val="accent2">
                    <a:lumMod val="75000"/>
                  </a:schemeClr>
                </a:solidFill>
              </a:rPr>
              <a:t>Nel caso di partecipazione alla gara di un raggruppamento temporaneo di imprese, viene sancito dall’art. 93 comma 1 del </a:t>
            </a:r>
            <a:r>
              <a:rPr lang="it-IT" dirty="0" err="1">
                <a:solidFill>
                  <a:schemeClr val="accent2">
                    <a:lumMod val="75000"/>
                  </a:schemeClr>
                </a:solidFill>
              </a:rPr>
              <a:t>D.Lgs.</a:t>
            </a:r>
            <a:r>
              <a:rPr lang="it-IT" dirty="0">
                <a:solidFill>
                  <a:schemeClr val="accent2">
                    <a:lumMod val="75000"/>
                  </a:schemeClr>
                </a:solidFill>
              </a:rPr>
              <a:t> 50/2016 il principio in forza del quale la garanzia fideiussoria deve riguardare tutte le imprese del raggruppamento medesimo.</a:t>
            </a:r>
          </a:p>
          <a:p>
            <a:pPr algn="just">
              <a:spcAft>
                <a:spcPts val="300"/>
              </a:spcAft>
            </a:pPr>
            <a:r>
              <a:rPr lang="it-IT" dirty="0">
                <a:solidFill>
                  <a:schemeClr val="accent2">
                    <a:lumMod val="75000"/>
                  </a:schemeClr>
                </a:solidFill>
              </a:rPr>
              <a:t>Per questa particolare tipologia di cauzioni si deve osservare che:</a:t>
            </a:r>
          </a:p>
          <a:p>
            <a:pPr marL="285750" indent="-285750" algn="just">
              <a:spcAft>
                <a:spcPts val="300"/>
              </a:spcAft>
              <a:buFont typeface="Arial" panose="020B0604020202020204" pitchFamily="34" charset="0"/>
              <a:buChar char="•"/>
            </a:pPr>
            <a:r>
              <a:rPr lang="it-IT" b="1" dirty="0">
                <a:solidFill>
                  <a:schemeClr val="accent2">
                    <a:lumMod val="75000"/>
                  </a:schemeClr>
                </a:solidFill>
              </a:rPr>
              <a:t>In merito alla contraenza</a:t>
            </a:r>
            <a:r>
              <a:rPr lang="it-IT" dirty="0">
                <a:solidFill>
                  <a:schemeClr val="accent2">
                    <a:lumMod val="75000"/>
                  </a:schemeClr>
                </a:solidFill>
              </a:rPr>
              <a:t>, qualora la garanzia provvisoria, per un qualsiasi motivo, non fosse riconducibile alle imprese facenti parte del raggruppamento è ammesso il ricorso al soccorso istruttorio che, dall’entrata in vigore del </a:t>
            </a:r>
            <a:r>
              <a:rPr lang="it-IT" dirty="0" err="1">
                <a:solidFill>
                  <a:schemeClr val="accent2">
                    <a:lumMod val="75000"/>
                  </a:schemeClr>
                </a:solidFill>
              </a:rPr>
              <a:t>D.Lgs.</a:t>
            </a:r>
            <a:r>
              <a:rPr lang="it-IT" dirty="0">
                <a:solidFill>
                  <a:schemeClr val="accent2">
                    <a:lumMod val="75000"/>
                  </a:schemeClr>
                </a:solidFill>
              </a:rPr>
              <a:t> 56/2017, non comporta alcuna sanzione nemmeno a livello nazionale (nuovo testo dell’art. 83 comma 9 del </a:t>
            </a:r>
            <a:r>
              <a:rPr lang="it-IT" dirty="0" err="1">
                <a:solidFill>
                  <a:schemeClr val="accent2">
                    <a:lumMod val="75000"/>
                  </a:schemeClr>
                </a:solidFill>
              </a:rPr>
              <a:t>D.Lgs.</a:t>
            </a:r>
            <a:r>
              <a:rPr lang="it-IT" dirty="0">
                <a:solidFill>
                  <a:schemeClr val="accent2">
                    <a:lumMod val="75000"/>
                  </a:schemeClr>
                </a:solidFill>
              </a:rPr>
              <a:t> 50/2016);</a:t>
            </a:r>
          </a:p>
          <a:p>
            <a:pPr marL="285750" indent="-285750" algn="just">
              <a:spcAft>
                <a:spcPts val="300"/>
              </a:spcAft>
              <a:buFont typeface="Arial" panose="020B0604020202020204" pitchFamily="34" charset="0"/>
              <a:buChar char="•"/>
            </a:pPr>
            <a:r>
              <a:rPr lang="it-IT" b="1" dirty="0">
                <a:solidFill>
                  <a:schemeClr val="accent2">
                    <a:lumMod val="75000"/>
                  </a:schemeClr>
                </a:solidFill>
              </a:rPr>
              <a:t>In merito alla somma assicurata</a:t>
            </a:r>
            <a:r>
              <a:rPr lang="it-IT" dirty="0">
                <a:solidFill>
                  <a:schemeClr val="accent2">
                    <a:lumMod val="75000"/>
                  </a:schemeClr>
                </a:solidFill>
              </a:rPr>
              <a:t>, qualora una o più imprese non avessero i requisiti per il beneficio delle riduzioni di cui all’art. 93 del </a:t>
            </a:r>
            <a:r>
              <a:rPr lang="it-IT" dirty="0" err="1">
                <a:solidFill>
                  <a:schemeClr val="accent2">
                    <a:lumMod val="75000"/>
                  </a:schemeClr>
                </a:solidFill>
              </a:rPr>
              <a:t>D.Lgs.</a:t>
            </a:r>
            <a:r>
              <a:rPr lang="it-IT" dirty="0">
                <a:solidFill>
                  <a:schemeClr val="accent2">
                    <a:lumMod val="75000"/>
                  </a:schemeClr>
                </a:solidFill>
              </a:rPr>
              <a:t> 50/2016, il calcolo dell’importo da garantire sarà ottenuto:</a:t>
            </a:r>
          </a:p>
          <a:p>
            <a:pPr lvl="1" algn="just">
              <a:spcAft>
                <a:spcPts val="300"/>
              </a:spcAft>
            </a:pPr>
            <a:r>
              <a:rPr lang="it-IT" b="1" dirty="0">
                <a:solidFill>
                  <a:schemeClr val="accent2">
                    <a:lumMod val="75000"/>
                  </a:schemeClr>
                </a:solidFill>
              </a:rPr>
              <a:t>Per i RTI orizzontali </a:t>
            </a:r>
            <a:r>
              <a:rPr lang="it-IT" dirty="0">
                <a:solidFill>
                  <a:schemeClr val="accent2">
                    <a:lumMod val="75000"/>
                  </a:schemeClr>
                </a:solidFill>
              </a:rPr>
              <a:t>considerando che la mancanza di un requisito per la riduzione anche di una sola delle imprese del raggruppamento determina la perdita del beneficio per il RTI</a:t>
            </a:r>
          </a:p>
          <a:p>
            <a:pPr lvl="1" algn="just">
              <a:spcAft>
                <a:spcPts val="300"/>
              </a:spcAft>
            </a:pPr>
            <a:r>
              <a:rPr lang="it-IT" b="1" dirty="0">
                <a:solidFill>
                  <a:schemeClr val="accent2">
                    <a:lumMod val="75000"/>
                  </a:schemeClr>
                </a:solidFill>
              </a:rPr>
              <a:t>Per i RTI verticali </a:t>
            </a:r>
            <a:r>
              <a:rPr lang="it-IT" dirty="0">
                <a:solidFill>
                  <a:schemeClr val="accent2">
                    <a:lumMod val="75000"/>
                  </a:schemeClr>
                </a:solidFill>
              </a:rPr>
              <a:t>considerando che la somma unitaria sarà riducibile pro quota per le singole imprese facenti parte del raggruppamento </a:t>
            </a:r>
          </a:p>
          <a:p>
            <a:pPr lvl="1" algn="just">
              <a:spcAft>
                <a:spcPts val="300"/>
              </a:spcAft>
            </a:pPr>
            <a:r>
              <a:rPr lang="it-IT" b="1" dirty="0">
                <a:solidFill>
                  <a:schemeClr val="accent2">
                    <a:lumMod val="75000"/>
                  </a:schemeClr>
                </a:solidFill>
              </a:rPr>
              <a:t>Per i RTI misti </a:t>
            </a:r>
            <a:r>
              <a:rPr lang="it-IT" dirty="0">
                <a:solidFill>
                  <a:schemeClr val="accent2">
                    <a:lumMod val="75000"/>
                  </a:schemeClr>
                </a:solidFill>
              </a:rPr>
              <a:t>utilizzando i criteri di cui sopra ciascuno per la sua parte</a:t>
            </a:r>
          </a:p>
          <a:p>
            <a:pPr marL="266700" lvl="1" algn="just">
              <a:spcAft>
                <a:spcPts val="300"/>
              </a:spcAft>
            </a:pPr>
            <a:r>
              <a:rPr lang="it-IT" dirty="0">
                <a:solidFill>
                  <a:srgbClr val="FF0000"/>
                </a:solidFill>
              </a:rPr>
              <a:t>Qualora, per un errore nel calcolo delle %, l’importo garantito dovesse risultare inferiore a quello richiesto dal bando è ammesso il ricorso al soccorso istruttorio (</a:t>
            </a:r>
            <a:r>
              <a:rPr lang="it-IT" u="sng" dirty="0">
                <a:solidFill>
                  <a:srgbClr val="FF0000"/>
                </a:solidFill>
              </a:rPr>
              <a:t>non oneroso</a:t>
            </a:r>
            <a:r>
              <a:rPr lang="it-IT" dirty="0">
                <a:solidFill>
                  <a:srgbClr val="FF0000"/>
                </a:solidFill>
              </a:rPr>
              <a:t>)</a:t>
            </a:r>
          </a:p>
        </p:txBody>
      </p:sp>
      <p:sp>
        <p:nvSpPr>
          <p:cNvPr id="9" name="CasellaDiTesto 8">
            <a:extLst>
              <a:ext uri="{FF2B5EF4-FFF2-40B4-BE49-F238E27FC236}">
                <a16:creationId xmlns:a16="http://schemas.microsoft.com/office/drawing/2014/main" id="{55E1DD44-2DF7-4C34-B25C-E90FDB70ABC9}"/>
              </a:ext>
            </a:extLst>
          </p:cNvPr>
          <p:cNvSpPr txBox="1"/>
          <p:nvPr/>
        </p:nvSpPr>
        <p:spPr>
          <a:xfrm>
            <a:off x="121993" y="1306758"/>
            <a:ext cx="9959926" cy="369332"/>
          </a:xfrm>
          <a:prstGeom prst="rect">
            <a:avLst/>
          </a:prstGeom>
          <a:noFill/>
        </p:spPr>
        <p:txBody>
          <a:bodyPr wrap="square" rtlCol="0">
            <a:spAutoFit/>
          </a:bodyPr>
          <a:lstStyle/>
          <a:p>
            <a:pPr algn="just"/>
            <a:r>
              <a:rPr lang="it-IT" b="1" dirty="0">
                <a:solidFill>
                  <a:schemeClr val="accent2">
                    <a:lumMod val="75000"/>
                  </a:schemeClr>
                </a:solidFill>
              </a:rPr>
              <a:t>GARANZIA PROVVISORIA – art. 93 </a:t>
            </a:r>
            <a:r>
              <a:rPr lang="it-IT" b="1" dirty="0" err="1">
                <a:solidFill>
                  <a:schemeClr val="accent2">
                    <a:lumMod val="75000"/>
                  </a:schemeClr>
                </a:solidFill>
              </a:rPr>
              <a:t>D.Lgs.</a:t>
            </a:r>
            <a:r>
              <a:rPr lang="it-IT" b="1" dirty="0">
                <a:solidFill>
                  <a:schemeClr val="accent2">
                    <a:lumMod val="75000"/>
                  </a:schemeClr>
                </a:solidFill>
              </a:rPr>
              <a:t> 50/2016 partecipazione di più imprese</a:t>
            </a:r>
          </a:p>
        </p:txBody>
      </p:sp>
    </p:spTree>
    <p:extLst>
      <p:ext uri="{BB962C8B-B14F-4D97-AF65-F5344CB8AC3E}">
        <p14:creationId xmlns:p14="http://schemas.microsoft.com/office/powerpoint/2010/main" val="1043767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5" name="Picture 2" descr="Ance Trento">
            <a:extLst>
              <a:ext uri="{FF2B5EF4-FFF2-40B4-BE49-F238E27FC236}">
                <a16:creationId xmlns:a16="http://schemas.microsoft.com/office/drawing/2014/main" id="{0F3D5850-AF04-4ACA-8538-1E45DCF30C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93" y="211017"/>
            <a:ext cx="3099509" cy="1033170"/>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5">
            <a:extLst>
              <a:ext uri="{FF2B5EF4-FFF2-40B4-BE49-F238E27FC236}">
                <a16:creationId xmlns:a16="http://schemas.microsoft.com/office/drawing/2014/main" id="{D590363C-D472-431F-8093-9D424927CBD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959926" y="211017"/>
            <a:ext cx="2011680" cy="1095741"/>
          </a:xfrm>
          <a:prstGeom prst="rect">
            <a:avLst/>
          </a:prstGeom>
          <a:noFill/>
          <a:ln>
            <a:noFill/>
          </a:ln>
        </p:spPr>
      </p:pic>
      <p:sp>
        <p:nvSpPr>
          <p:cNvPr id="8" name="CasellaDiTesto 7">
            <a:extLst>
              <a:ext uri="{FF2B5EF4-FFF2-40B4-BE49-F238E27FC236}">
                <a16:creationId xmlns:a16="http://schemas.microsoft.com/office/drawing/2014/main" id="{A746C691-550F-4209-8177-09CC9CE2DEF9}"/>
              </a:ext>
            </a:extLst>
          </p:cNvPr>
          <p:cNvSpPr txBox="1"/>
          <p:nvPr/>
        </p:nvSpPr>
        <p:spPr>
          <a:xfrm>
            <a:off x="121993" y="1738661"/>
            <a:ext cx="11074400" cy="4678204"/>
          </a:xfrm>
          <a:prstGeom prst="rect">
            <a:avLst/>
          </a:prstGeom>
          <a:noFill/>
        </p:spPr>
        <p:txBody>
          <a:bodyPr wrap="square" rtlCol="0">
            <a:spAutoFit/>
          </a:bodyPr>
          <a:lstStyle/>
          <a:p>
            <a:pPr algn="just">
              <a:spcAft>
                <a:spcPts val="300"/>
              </a:spcAft>
            </a:pPr>
            <a:r>
              <a:rPr lang="it-IT" dirty="0">
                <a:solidFill>
                  <a:schemeClr val="accent2">
                    <a:lumMod val="75000"/>
                  </a:schemeClr>
                </a:solidFill>
              </a:rPr>
              <a:t>Discorso a parte merita il caso in cui il concorrente singolo o plurisoggettivo coopti nell’esecuzione dell’appalto altre imprese prive dei requisiti tecnici richiesti dal bando di gara.</a:t>
            </a:r>
          </a:p>
          <a:p>
            <a:pPr algn="just">
              <a:spcAft>
                <a:spcPts val="300"/>
              </a:spcAft>
            </a:pPr>
            <a:r>
              <a:rPr lang="it-IT" dirty="0">
                <a:solidFill>
                  <a:schemeClr val="accent2">
                    <a:lumMod val="75000"/>
                  </a:schemeClr>
                </a:solidFill>
              </a:rPr>
              <a:t>Sul punto, come abbiamo avuto modo di vedere nel precedente intervento, la più recente Giurisprudenza Amministrativa (</a:t>
            </a:r>
            <a:r>
              <a:rPr lang="it-IT" i="1" dirty="0">
                <a:solidFill>
                  <a:schemeClr val="accent2">
                    <a:lumMod val="75000"/>
                  </a:schemeClr>
                </a:solidFill>
              </a:rPr>
              <a:t>ex </a:t>
            </a:r>
            <a:r>
              <a:rPr lang="it-IT" i="1" dirty="0" err="1">
                <a:solidFill>
                  <a:schemeClr val="accent2">
                    <a:lumMod val="75000"/>
                  </a:schemeClr>
                </a:solidFill>
              </a:rPr>
              <a:t>multis</a:t>
            </a:r>
            <a:r>
              <a:rPr lang="it-IT" i="1" dirty="0">
                <a:solidFill>
                  <a:schemeClr val="accent2">
                    <a:lumMod val="75000"/>
                  </a:schemeClr>
                </a:solidFill>
              </a:rPr>
              <a:t>  </a:t>
            </a:r>
            <a:r>
              <a:rPr lang="it-IT" dirty="0">
                <a:solidFill>
                  <a:schemeClr val="accent2">
                    <a:lumMod val="75000"/>
                  </a:schemeClr>
                </a:solidFill>
              </a:rPr>
              <a:t>Consiglio di Stato, Sez. V, n. 4278/2013, TAR CAMPANIA – SALERNO sentenza del 23/02/2017) ritiene che </a:t>
            </a:r>
            <a:r>
              <a:rPr lang="it-IT" dirty="0">
                <a:solidFill>
                  <a:srgbClr val="FF0000"/>
                </a:solidFill>
              </a:rPr>
              <a:t>l’impresa cooptata non è un’offerente non può quindi considerarsi contraente / esecutrice dei lavori</a:t>
            </a:r>
            <a:r>
              <a:rPr lang="it-IT" dirty="0">
                <a:solidFill>
                  <a:schemeClr val="accent2">
                    <a:lumMod val="75000"/>
                  </a:schemeClr>
                </a:solidFill>
              </a:rPr>
              <a:t>.</a:t>
            </a:r>
          </a:p>
          <a:p>
            <a:pPr algn="just">
              <a:spcAft>
                <a:spcPts val="300"/>
              </a:spcAft>
            </a:pPr>
            <a:r>
              <a:rPr lang="it-IT" dirty="0">
                <a:solidFill>
                  <a:schemeClr val="accent2">
                    <a:lumMod val="75000"/>
                  </a:schemeClr>
                </a:solidFill>
              </a:rPr>
              <a:t>Da quanto sopra deriva, l’abbiamo visto, che la stessa non deve essere indicata nelle cauzioni presentate dall’offerente.</a:t>
            </a:r>
          </a:p>
          <a:p>
            <a:pPr algn="just">
              <a:spcAft>
                <a:spcPts val="300"/>
              </a:spcAft>
            </a:pPr>
            <a:r>
              <a:rPr lang="it-IT" dirty="0">
                <a:solidFill>
                  <a:schemeClr val="accent2">
                    <a:lumMod val="75000"/>
                  </a:schemeClr>
                </a:solidFill>
              </a:rPr>
              <a:t>Qualora nella garanzia provvisoria venisse, tuttavia, riportata l’indicazione della impresa cooptata ciò non costituirebbe comunque causa di esclusione stante il principio della tassatività dei motivi di esclusione sancito dall’art. 80 del </a:t>
            </a:r>
            <a:r>
              <a:rPr lang="it-IT" dirty="0" err="1">
                <a:solidFill>
                  <a:schemeClr val="accent2">
                    <a:lumMod val="75000"/>
                  </a:schemeClr>
                </a:solidFill>
              </a:rPr>
              <a:t>D.Lgs.</a:t>
            </a:r>
            <a:r>
              <a:rPr lang="it-IT" dirty="0">
                <a:solidFill>
                  <a:schemeClr val="accent2">
                    <a:lumMod val="75000"/>
                  </a:schemeClr>
                </a:solidFill>
              </a:rPr>
              <a:t> 50/2016 nel testo novellato dal </a:t>
            </a:r>
            <a:r>
              <a:rPr lang="it-IT" dirty="0" err="1">
                <a:solidFill>
                  <a:schemeClr val="accent2">
                    <a:lumMod val="75000"/>
                  </a:schemeClr>
                </a:solidFill>
              </a:rPr>
              <a:t>D.Lgs.</a:t>
            </a:r>
            <a:r>
              <a:rPr lang="it-IT" dirty="0">
                <a:solidFill>
                  <a:schemeClr val="accent2">
                    <a:lumMod val="75000"/>
                  </a:schemeClr>
                </a:solidFill>
              </a:rPr>
              <a:t> 5672017.</a:t>
            </a:r>
          </a:p>
          <a:p>
            <a:pPr algn="just">
              <a:spcAft>
                <a:spcPts val="300"/>
              </a:spcAft>
            </a:pPr>
            <a:r>
              <a:rPr lang="it-IT" dirty="0">
                <a:solidFill>
                  <a:schemeClr val="accent2">
                    <a:lumMod val="75000"/>
                  </a:schemeClr>
                </a:solidFill>
              </a:rPr>
              <a:t>Se, in conformità a quanto ritenuto dalla Giurisprudenza civile oramai costante (</a:t>
            </a:r>
            <a:r>
              <a:rPr lang="it-IT" i="1" dirty="0">
                <a:solidFill>
                  <a:schemeClr val="accent2">
                    <a:lumMod val="75000"/>
                  </a:schemeClr>
                </a:solidFill>
              </a:rPr>
              <a:t>ex </a:t>
            </a:r>
            <a:r>
              <a:rPr lang="it-IT" i="1" dirty="0" err="1">
                <a:solidFill>
                  <a:schemeClr val="accent2">
                    <a:lumMod val="75000"/>
                  </a:schemeClr>
                </a:solidFill>
              </a:rPr>
              <a:t>multis</a:t>
            </a:r>
            <a:r>
              <a:rPr lang="it-IT" i="1" dirty="0">
                <a:solidFill>
                  <a:schemeClr val="accent2">
                    <a:lumMod val="75000"/>
                  </a:schemeClr>
                </a:solidFill>
              </a:rPr>
              <a:t> </a:t>
            </a:r>
            <a:r>
              <a:rPr lang="it-IT" dirty="0">
                <a:solidFill>
                  <a:schemeClr val="accent2">
                    <a:lumMod val="75000"/>
                  </a:schemeClr>
                </a:solidFill>
              </a:rPr>
              <a:t>Corte di Cassazione a Sezioni Unite n. 3947/2010 e Corte di Cassazione n. 14687/2017), consideriamo inoltre la natura giuridica della cauzione provvisoria come «</a:t>
            </a:r>
            <a:r>
              <a:rPr lang="it-IT" b="1" dirty="0">
                <a:solidFill>
                  <a:schemeClr val="accent2">
                    <a:lumMod val="75000"/>
                  </a:schemeClr>
                </a:solidFill>
              </a:rPr>
              <a:t>contratto autonomo di garanzia</a:t>
            </a:r>
            <a:r>
              <a:rPr lang="it-IT" dirty="0">
                <a:solidFill>
                  <a:schemeClr val="accent2">
                    <a:lumMod val="75000"/>
                  </a:schemeClr>
                </a:solidFill>
              </a:rPr>
              <a:t>» non vi è dubbio alcuno che l’aver indicato l’azienda cooptata nella copertura non possa comportare di per sé l’esclusione dalla gara.</a:t>
            </a:r>
          </a:p>
        </p:txBody>
      </p:sp>
      <p:sp>
        <p:nvSpPr>
          <p:cNvPr id="9" name="CasellaDiTesto 8">
            <a:extLst>
              <a:ext uri="{FF2B5EF4-FFF2-40B4-BE49-F238E27FC236}">
                <a16:creationId xmlns:a16="http://schemas.microsoft.com/office/drawing/2014/main" id="{55E1DD44-2DF7-4C34-B25C-E90FDB70ABC9}"/>
              </a:ext>
            </a:extLst>
          </p:cNvPr>
          <p:cNvSpPr txBox="1"/>
          <p:nvPr/>
        </p:nvSpPr>
        <p:spPr>
          <a:xfrm>
            <a:off x="121993" y="1333355"/>
            <a:ext cx="9959926" cy="369332"/>
          </a:xfrm>
          <a:prstGeom prst="rect">
            <a:avLst/>
          </a:prstGeom>
          <a:noFill/>
        </p:spPr>
        <p:txBody>
          <a:bodyPr wrap="square" rtlCol="0">
            <a:spAutoFit/>
          </a:bodyPr>
          <a:lstStyle/>
          <a:p>
            <a:pPr algn="just"/>
            <a:r>
              <a:rPr lang="it-IT" b="1" dirty="0">
                <a:solidFill>
                  <a:schemeClr val="accent2">
                    <a:lumMod val="75000"/>
                  </a:schemeClr>
                </a:solidFill>
              </a:rPr>
              <a:t>GARANZIA PROVVISORIA – art. 93 </a:t>
            </a:r>
            <a:r>
              <a:rPr lang="it-IT" b="1" dirty="0" err="1">
                <a:solidFill>
                  <a:schemeClr val="accent2">
                    <a:lumMod val="75000"/>
                  </a:schemeClr>
                </a:solidFill>
              </a:rPr>
              <a:t>D.Lgs.</a:t>
            </a:r>
            <a:r>
              <a:rPr lang="it-IT" b="1" dirty="0">
                <a:solidFill>
                  <a:schemeClr val="accent2">
                    <a:lumMod val="75000"/>
                  </a:schemeClr>
                </a:solidFill>
              </a:rPr>
              <a:t> 50/2016 cooptazione</a:t>
            </a:r>
          </a:p>
        </p:txBody>
      </p:sp>
    </p:spTree>
    <p:extLst>
      <p:ext uri="{BB962C8B-B14F-4D97-AF65-F5344CB8AC3E}">
        <p14:creationId xmlns:p14="http://schemas.microsoft.com/office/powerpoint/2010/main" val="40694308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5" name="Picture 2" descr="Ance Trento">
            <a:extLst>
              <a:ext uri="{FF2B5EF4-FFF2-40B4-BE49-F238E27FC236}">
                <a16:creationId xmlns:a16="http://schemas.microsoft.com/office/drawing/2014/main" id="{0F3D5850-AF04-4ACA-8538-1E45DCF30C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93" y="211017"/>
            <a:ext cx="3099509" cy="1033170"/>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5">
            <a:extLst>
              <a:ext uri="{FF2B5EF4-FFF2-40B4-BE49-F238E27FC236}">
                <a16:creationId xmlns:a16="http://schemas.microsoft.com/office/drawing/2014/main" id="{D590363C-D472-431F-8093-9D424927CBD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959926" y="211017"/>
            <a:ext cx="2011680" cy="1095741"/>
          </a:xfrm>
          <a:prstGeom prst="rect">
            <a:avLst/>
          </a:prstGeom>
          <a:noFill/>
          <a:ln>
            <a:noFill/>
          </a:ln>
        </p:spPr>
      </p:pic>
      <p:sp>
        <p:nvSpPr>
          <p:cNvPr id="8" name="CasellaDiTesto 7">
            <a:extLst>
              <a:ext uri="{FF2B5EF4-FFF2-40B4-BE49-F238E27FC236}">
                <a16:creationId xmlns:a16="http://schemas.microsoft.com/office/drawing/2014/main" id="{A746C691-550F-4209-8177-09CC9CE2DEF9}"/>
              </a:ext>
            </a:extLst>
          </p:cNvPr>
          <p:cNvSpPr txBox="1"/>
          <p:nvPr/>
        </p:nvSpPr>
        <p:spPr>
          <a:xfrm>
            <a:off x="121993" y="2402499"/>
            <a:ext cx="11074400" cy="1792798"/>
          </a:xfrm>
          <a:prstGeom prst="rect">
            <a:avLst/>
          </a:prstGeom>
          <a:noFill/>
        </p:spPr>
        <p:txBody>
          <a:bodyPr wrap="square" rtlCol="0">
            <a:spAutoFit/>
          </a:bodyPr>
          <a:lstStyle/>
          <a:p>
            <a:pPr algn="just">
              <a:spcAft>
                <a:spcPts val="300"/>
              </a:spcAft>
            </a:pPr>
            <a:r>
              <a:rPr lang="it-IT" dirty="0">
                <a:solidFill>
                  <a:schemeClr val="accent2">
                    <a:lumMod val="75000"/>
                  </a:schemeClr>
                </a:solidFill>
              </a:rPr>
              <a:t>Si consideri infine che con la pronuncia n. 4396 del 21.09.2015 lo stesso Consiglio di Stato è giunto ad affermare che «</a:t>
            </a:r>
            <a:r>
              <a:rPr lang="it-IT" i="1" dirty="0">
                <a:solidFill>
                  <a:schemeClr val="accent2">
                    <a:lumMod val="75000"/>
                  </a:schemeClr>
                </a:solidFill>
              </a:rPr>
              <a:t>l’avvenuta sottoscrizione</a:t>
            </a:r>
            <a:r>
              <a:rPr lang="it-IT" dirty="0">
                <a:solidFill>
                  <a:schemeClr val="accent2">
                    <a:lumMod val="75000"/>
                  </a:schemeClr>
                </a:solidFill>
              </a:rPr>
              <a:t> [in senso lato come indicazione in polizza] </a:t>
            </a:r>
            <a:r>
              <a:rPr lang="it-IT" i="1" dirty="0">
                <a:solidFill>
                  <a:schemeClr val="accent2">
                    <a:lumMod val="75000"/>
                  </a:schemeClr>
                </a:solidFill>
              </a:rPr>
              <a:t>della garanzia fideiussoria anche da parte dell’impresa cooptata …. Non è idonea a mutare il regime di partecipazione alla gara dichiarato dalle altre imprese potendo, tale circostanza, interpretarsi come una forma di particolare scrupolo osservato nel </a:t>
            </a:r>
            <a:r>
              <a:rPr lang="it-IT" dirty="0">
                <a:solidFill>
                  <a:schemeClr val="accent2">
                    <a:lumMod val="75000"/>
                  </a:schemeClr>
                </a:solidFill>
              </a:rPr>
              <a:t>[valutare] </a:t>
            </a:r>
            <a:r>
              <a:rPr lang="it-IT" i="1" dirty="0">
                <a:solidFill>
                  <a:schemeClr val="accent2">
                    <a:lumMod val="75000"/>
                  </a:schemeClr>
                </a:solidFill>
              </a:rPr>
              <a:t>la richiesta di ammissione alla procedura</a:t>
            </a:r>
            <a:r>
              <a:rPr lang="it-IT" dirty="0">
                <a:solidFill>
                  <a:schemeClr val="accent2">
                    <a:lumMod val="75000"/>
                  </a:schemeClr>
                </a:solidFill>
              </a:rPr>
              <a:t>».</a:t>
            </a:r>
          </a:p>
          <a:p>
            <a:pPr algn="just">
              <a:spcAft>
                <a:spcPts val="300"/>
              </a:spcAft>
            </a:pPr>
            <a:endParaRPr lang="it-IT" dirty="0">
              <a:solidFill>
                <a:schemeClr val="accent2">
                  <a:lumMod val="75000"/>
                </a:schemeClr>
              </a:solidFill>
            </a:endParaRPr>
          </a:p>
        </p:txBody>
      </p:sp>
      <p:sp>
        <p:nvSpPr>
          <p:cNvPr id="9" name="CasellaDiTesto 8">
            <a:extLst>
              <a:ext uri="{FF2B5EF4-FFF2-40B4-BE49-F238E27FC236}">
                <a16:creationId xmlns:a16="http://schemas.microsoft.com/office/drawing/2014/main" id="{55E1DD44-2DF7-4C34-B25C-E90FDB70ABC9}"/>
              </a:ext>
            </a:extLst>
          </p:cNvPr>
          <p:cNvSpPr txBox="1"/>
          <p:nvPr/>
        </p:nvSpPr>
        <p:spPr>
          <a:xfrm>
            <a:off x="121993" y="1669962"/>
            <a:ext cx="9959926" cy="369332"/>
          </a:xfrm>
          <a:prstGeom prst="rect">
            <a:avLst/>
          </a:prstGeom>
          <a:noFill/>
        </p:spPr>
        <p:txBody>
          <a:bodyPr wrap="square" rtlCol="0">
            <a:spAutoFit/>
          </a:bodyPr>
          <a:lstStyle/>
          <a:p>
            <a:pPr algn="just"/>
            <a:r>
              <a:rPr lang="it-IT" b="1" dirty="0">
                <a:solidFill>
                  <a:schemeClr val="accent2">
                    <a:lumMod val="75000"/>
                  </a:schemeClr>
                </a:solidFill>
              </a:rPr>
              <a:t>GARANZIA PROVVISORIA – art. 93 </a:t>
            </a:r>
            <a:r>
              <a:rPr lang="it-IT" b="1" dirty="0" err="1">
                <a:solidFill>
                  <a:schemeClr val="accent2">
                    <a:lumMod val="75000"/>
                  </a:schemeClr>
                </a:solidFill>
              </a:rPr>
              <a:t>D.Lgs.</a:t>
            </a:r>
            <a:r>
              <a:rPr lang="it-IT" b="1" dirty="0">
                <a:solidFill>
                  <a:schemeClr val="accent2">
                    <a:lumMod val="75000"/>
                  </a:schemeClr>
                </a:solidFill>
              </a:rPr>
              <a:t> 50/2016 cooptazione segue</a:t>
            </a:r>
          </a:p>
        </p:txBody>
      </p:sp>
    </p:spTree>
    <p:extLst>
      <p:ext uri="{BB962C8B-B14F-4D97-AF65-F5344CB8AC3E}">
        <p14:creationId xmlns:p14="http://schemas.microsoft.com/office/powerpoint/2010/main" val="3117568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5" name="Picture 2" descr="Ance Trento">
            <a:extLst>
              <a:ext uri="{FF2B5EF4-FFF2-40B4-BE49-F238E27FC236}">
                <a16:creationId xmlns:a16="http://schemas.microsoft.com/office/drawing/2014/main" id="{0F3D5850-AF04-4ACA-8538-1E45DCF30C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93" y="211017"/>
            <a:ext cx="3099509" cy="1033170"/>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5">
            <a:extLst>
              <a:ext uri="{FF2B5EF4-FFF2-40B4-BE49-F238E27FC236}">
                <a16:creationId xmlns:a16="http://schemas.microsoft.com/office/drawing/2014/main" id="{D590363C-D472-431F-8093-9D424927CBD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959926" y="211017"/>
            <a:ext cx="2011680" cy="1095741"/>
          </a:xfrm>
          <a:prstGeom prst="rect">
            <a:avLst/>
          </a:prstGeom>
          <a:noFill/>
          <a:ln>
            <a:noFill/>
          </a:ln>
        </p:spPr>
      </p:pic>
      <p:sp>
        <p:nvSpPr>
          <p:cNvPr id="8" name="CasellaDiTesto 7">
            <a:extLst>
              <a:ext uri="{FF2B5EF4-FFF2-40B4-BE49-F238E27FC236}">
                <a16:creationId xmlns:a16="http://schemas.microsoft.com/office/drawing/2014/main" id="{A746C691-550F-4209-8177-09CC9CE2DEF9}"/>
              </a:ext>
            </a:extLst>
          </p:cNvPr>
          <p:cNvSpPr txBox="1"/>
          <p:nvPr/>
        </p:nvSpPr>
        <p:spPr>
          <a:xfrm>
            <a:off x="121993" y="1738661"/>
            <a:ext cx="10381957" cy="4516621"/>
          </a:xfrm>
          <a:prstGeom prst="rect">
            <a:avLst/>
          </a:prstGeom>
          <a:noFill/>
        </p:spPr>
        <p:txBody>
          <a:bodyPr wrap="square" rtlCol="0">
            <a:spAutoFit/>
          </a:bodyPr>
          <a:lstStyle/>
          <a:p>
            <a:pPr algn="just">
              <a:spcAft>
                <a:spcPts val="300"/>
              </a:spcAft>
            </a:pPr>
            <a:r>
              <a:rPr lang="it-IT" b="1" dirty="0">
                <a:solidFill>
                  <a:schemeClr val="accent2">
                    <a:lumMod val="75000"/>
                  </a:schemeClr>
                </a:solidFill>
              </a:rPr>
              <a:t>CAUZIONE DEFINITIVA (commi da 1 a 4)</a:t>
            </a:r>
          </a:p>
          <a:p>
            <a:pPr algn="just">
              <a:spcAft>
                <a:spcPts val="300"/>
              </a:spcAft>
            </a:pPr>
            <a:r>
              <a:rPr lang="it-IT" dirty="0">
                <a:solidFill>
                  <a:schemeClr val="accent2">
                    <a:lumMod val="75000"/>
                  </a:schemeClr>
                </a:solidFill>
              </a:rPr>
              <a:t>Per quanto attiene la cauzione definitiva non vi sono particolari innovazioni se non quelle derivanti dalla modifica / chiarimento delle modalità di calcolo delle riduzioni ex art. 93 comma 7 del medesimo Decreto.</a:t>
            </a:r>
          </a:p>
          <a:p>
            <a:pPr algn="just">
              <a:spcAft>
                <a:spcPts val="300"/>
              </a:spcAft>
            </a:pPr>
            <a:r>
              <a:rPr lang="it-IT" dirty="0">
                <a:solidFill>
                  <a:schemeClr val="accent2">
                    <a:lumMod val="75000"/>
                  </a:schemeClr>
                </a:solidFill>
              </a:rPr>
              <a:t>La mancata costituzione della garanzia definitiva determina la decadenza dell’affidamento e l’automatica acquisizione della cauzione provvisoria.</a:t>
            </a:r>
          </a:p>
          <a:p>
            <a:pPr algn="just">
              <a:spcAft>
                <a:spcPts val="300"/>
              </a:spcAft>
            </a:pPr>
            <a:r>
              <a:rPr lang="it-IT" dirty="0">
                <a:solidFill>
                  <a:schemeClr val="accent2">
                    <a:lumMod val="75000"/>
                  </a:schemeClr>
                </a:solidFill>
              </a:rPr>
              <a:t>A livello Provinciale (vedi slide 5) la normativa vigente dal 31.12.2016 e contenuta nella L.P. 19/2016 prevede l’obbligo di presentazione della cauzione definitiva ex art. 103 </a:t>
            </a:r>
            <a:r>
              <a:rPr lang="it-IT" dirty="0" err="1">
                <a:solidFill>
                  <a:schemeClr val="accent2">
                    <a:lumMod val="75000"/>
                  </a:schemeClr>
                </a:solidFill>
              </a:rPr>
              <a:t>D.Lgs.</a:t>
            </a:r>
            <a:r>
              <a:rPr lang="it-IT" dirty="0">
                <a:solidFill>
                  <a:schemeClr val="accent2">
                    <a:lumMod val="75000"/>
                  </a:schemeClr>
                </a:solidFill>
              </a:rPr>
              <a:t> 50/2016 per tutti gli appalti ivi compresi quelli:</a:t>
            </a:r>
          </a:p>
          <a:p>
            <a:pPr marL="285750" indent="-285750" algn="just">
              <a:spcAft>
                <a:spcPts val="300"/>
              </a:spcAft>
              <a:buFont typeface="Arial" panose="020B0604020202020204" pitchFamily="34" charset="0"/>
              <a:buChar char="•"/>
            </a:pPr>
            <a:r>
              <a:rPr lang="it-IT" dirty="0">
                <a:solidFill>
                  <a:schemeClr val="accent2">
                    <a:lumMod val="75000"/>
                  </a:schemeClr>
                </a:solidFill>
              </a:rPr>
              <a:t>In economia mediante cottimo fiduciario e procedura negoziata</a:t>
            </a:r>
          </a:p>
          <a:p>
            <a:pPr marL="285750" indent="-285750" algn="just">
              <a:spcAft>
                <a:spcPts val="300"/>
              </a:spcAft>
              <a:buFont typeface="Arial" panose="020B0604020202020204" pitchFamily="34" charset="0"/>
              <a:buChar char="•"/>
            </a:pPr>
            <a:r>
              <a:rPr lang="it-IT" dirty="0">
                <a:solidFill>
                  <a:schemeClr val="accent2">
                    <a:lumMod val="75000"/>
                  </a:schemeClr>
                </a:solidFill>
              </a:rPr>
              <a:t>Aventi ad oggetto lavori di importo non superiore ad € 100.000,00</a:t>
            </a:r>
          </a:p>
          <a:p>
            <a:pPr algn="just">
              <a:spcAft>
                <a:spcPts val="300"/>
              </a:spcAft>
            </a:pPr>
            <a:r>
              <a:rPr lang="it-IT" dirty="0">
                <a:solidFill>
                  <a:schemeClr val="accent2">
                    <a:lumMod val="75000"/>
                  </a:schemeClr>
                </a:solidFill>
              </a:rPr>
              <a:t>Per i quali tale obbligo era stato precedentemente escluso (cfr. art. 31 comma 4 L.P. 2/2016).</a:t>
            </a:r>
          </a:p>
          <a:p>
            <a:pPr algn="just">
              <a:spcAft>
                <a:spcPts val="300"/>
              </a:spcAft>
            </a:pPr>
            <a:r>
              <a:rPr lang="it-IT" b="1" dirty="0">
                <a:solidFill>
                  <a:schemeClr val="accent2">
                    <a:lumMod val="75000"/>
                  </a:schemeClr>
                </a:solidFill>
              </a:rPr>
              <a:t>L’art. 23 della L.P. 26/1993 prevede, a differenza della normativa nazionale, un termine perentorio per la costituzione della garanzia fideiussoria per l’esecuzione del contratto: </a:t>
            </a:r>
            <a:r>
              <a:rPr lang="it-IT" b="1" u="sng" dirty="0">
                <a:solidFill>
                  <a:schemeClr val="accent2">
                    <a:lumMod val="75000"/>
                  </a:schemeClr>
                </a:solidFill>
              </a:rPr>
              <a:t>10 giorni dalla richiesta dell’amministrazione</a:t>
            </a:r>
            <a:r>
              <a:rPr lang="it-IT" u="sng" dirty="0">
                <a:solidFill>
                  <a:schemeClr val="accent2">
                    <a:lumMod val="75000"/>
                  </a:schemeClr>
                </a:solidFill>
              </a:rPr>
              <a:t>.</a:t>
            </a:r>
          </a:p>
        </p:txBody>
      </p:sp>
      <p:sp>
        <p:nvSpPr>
          <p:cNvPr id="9" name="CasellaDiTesto 8">
            <a:extLst>
              <a:ext uri="{FF2B5EF4-FFF2-40B4-BE49-F238E27FC236}">
                <a16:creationId xmlns:a16="http://schemas.microsoft.com/office/drawing/2014/main" id="{55E1DD44-2DF7-4C34-B25C-E90FDB70ABC9}"/>
              </a:ext>
            </a:extLst>
          </p:cNvPr>
          <p:cNvSpPr txBox="1"/>
          <p:nvPr/>
        </p:nvSpPr>
        <p:spPr>
          <a:xfrm>
            <a:off x="121993" y="1338043"/>
            <a:ext cx="9959926" cy="369332"/>
          </a:xfrm>
          <a:prstGeom prst="rect">
            <a:avLst/>
          </a:prstGeom>
          <a:noFill/>
        </p:spPr>
        <p:txBody>
          <a:bodyPr wrap="square" rtlCol="0">
            <a:spAutoFit/>
          </a:bodyPr>
          <a:lstStyle/>
          <a:p>
            <a:pPr algn="just"/>
            <a:r>
              <a:rPr lang="it-IT" b="1" dirty="0">
                <a:solidFill>
                  <a:schemeClr val="accent2">
                    <a:lumMod val="75000"/>
                  </a:schemeClr>
                </a:solidFill>
              </a:rPr>
              <a:t>LE GARANZIE DEFINITIVE – art. 103 </a:t>
            </a:r>
            <a:r>
              <a:rPr lang="it-IT" b="1" dirty="0" err="1">
                <a:solidFill>
                  <a:schemeClr val="accent2">
                    <a:lumMod val="75000"/>
                  </a:schemeClr>
                </a:solidFill>
              </a:rPr>
              <a:t>D.Lgs.</a:t>
            </a:r>
            <a:r>
              <a:rPr lang="it-IT" b="1" dirty="0">
                <a:solidFill>
                  <a:schemeClr val="accent2">
                    <a:lumMod val="75000"/>
                  </a:schemeClr>
                </a:solidFill>
              </a:rPr>
              <a:t> 50/2016</a:t>
            </a:r>
          </a:p>
        </p:txBody>
      </p:sp>
    </p:spTree>
    <p:extLst>
      <p:ext uri="{BB962C8B-B14F-4D97-AF65-F5344CB8AC3E}">
        <p14:creationId xmlns:p14="http://schemas.microsoft.com/office/powerpoint/2010/main" val="92255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5" name="Picture 2" descr="Ance Trento">
            <a:extLst>
              <a:ext uri="{FF2B5EF4-FFF2-40B4-BE49-F238E27FC236}">
                <a16:creationId xmlns:a16="http://schemas.microsoft.com/office/drawing/2014/main" id="{0F3D5850-AF04-4ACA-8538-1E45DCF30C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93" y="211017"/>
            <a:ext cx="3099509" cy="1033170"/>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5">
            <a:extLst>
              <a:ext uri="{FF2B5EF4-FFF2-40B4-BE49-F238E27FC236}">
                <a16:creationId xmlns:a16="http://schemas.microsoft.com/office/drawing/2014/main" id="{D590363C-D472-431F-8093-9D424927CBD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959926" y="211017"/>
            <a:ext cx="2011680" cy="1095741"/>
          </a:xfrm>
          <a:prstGeom prst="rect">
            <a:avLst/>
          </a:prstGeom>
          <a:noFill/>
          <a:ln>
            <a:noFill/>
          </a:ln>
        </p:spPr>
      </p:pic>
      <p:sp>
        <p:nvSpPr>
          <p:cNvPr id="8" name="CasellaDiTesto 7">
            <a:extLst>
              <a:ext uri="{FF2B5EF4-FFF2-40B4-BE49-F238E27FC236}">
                <a16:creationId xmlns:a16="http://schemas.microsoft.com/office/drawing/2014/main" id="{A746C691-550F-4209-8177-09CC9CE2DEF9}"/>
              </a:ext>
            </a:extLst>
          </p:cNvPr>
          <p:cNvSpPr txBox="1"/>
          <p:nvPr/>
        </p:nvSpPr>
        <p:spPr>
          <a:xfrm>
            <a:off x="121993" y="1738661"/>
            <a:ext cx="10381957" cy="4678204"/>
          </a:xfrm>
          <a:prstGeom prst="rect">
            <a:avLst/>
          </a:prstGeom>
          <a:noFill/>
        </p:spPr>
        <p:txBody>
          <a:bodyPr wrap="square" rtlCol="0">
            <a:spAutoFit/>
          </a:bodyPr>
          <a:lstStyle/>
          <a:p>
            <a:pPr algn="just">
              <a:spcAft>
                <a:spcPts val="300"/>
              </a:spcAft>
            </a:pPr>
            <a:r>
              <a:rPr lang="it-IT" b="1" dirty="0">
                <a:solidFill>
                  <a:schemeClr val="accent2">
                    <a:lumMod val="75000"/>
                  </a:schemeClr>
                </a:solidFill>
              </a:rPr>
              <a:t>CAR (</a:t>
            </a:r>
            <a:r>
              <a:rPr lang="it-IT" b="1" dirty="0" err="1">
                <a:solidFill>
                  <a:schemeClr val="accent2">
                    <a:lumMod val="75000"/>
                  </a:schemeClr>
                </a:solidFill>
              </a:rPr>
              <a:t>Contractor’s</a:t>
            </a:r>
            <a:r>
              <a:rPr lang="it-IT" b="1" dirty="0">
                <a:solidFill>
                  <a:schemeClr val="accent2">
                    <a:lumMod val="75000"/>
                  </a:schemeClr>
                </a:solidFill>
              </a:rPr>
              <a:t> </a:t>
            </a:r>
            <a:r>
              <a:rPr lang="it-IT" b="1" dirty="0" err="1">
                <a:solidFill>
                  <a:schemeClr val="accent2">
                    <a:lumMod val="75000"/>
                  </a:schemeClr>
                </a:solidFill>
              </a:rPr>
              <a:t>All</a:t>
            </a:r>
            <a:r>
              <a:rPr lang="it-IT" b="1" dirty="0">
                <a:solidFill>
                  <a:schemeClr val="accent2">
                    <a:lumMod val="75000"/>
                  </a:schemeClr>
                </a:solidFill>
              </a:rPr>
              <a:t> Risk) (comma 7)</a:t>
            </a:r>
          </a:p>
          <a:p>
            <a:pPr algn="just">
              <a:spcAft>
                <a:spcPts val="300"/>
              </a:spcAft>
            </a:pPr>
            <a:r>
              <a:rPr lang="it-IT" dirty="0">
                <a:solidFill>
                  <a:schemeClr val="accent2">
                    <a:lumMod val="75000"/>
                  </a:schemeClr>
                </a:solidFill>
              </a:rPr>
              <a:t>Il Decreto Legislativo 50/2016 nel testo novellato nel 2017 ha sostanzialmente «mandato in pensione gli Schemi Tipo di cui al D.M. 123/2004 richiamandosi a nuovi Schemi che, al momento, sono ancora in fase di lavorazione presso gli organi individuati dalla medesima normativa (cfr. art. 93 comma 8bis e  art. 103 comma 9).</a:t>
            </a:r>
          </a:p>
          <a:p>
            <a:pPr algn="just">
              <a:spcAft>
                <a:spcPts val="300"/>
              </a:spcAft>
            </a:pPr>
            <a:r>
              <a:rPr lang="it-IT" dirty="0">
                <a:solidFill>
                  <a:schemeClr val="accent2">
                    <a:lumMod val="75000"/>
                  </a:schemeClr>
                </a:solidFill>
              </a:rPr>
              <a:t>Ad oggi resta certo l’obbligo in capo all’esecutore dei lavori di consegnare alla stazione appaltante polizza a copertura dei danni causati nel corso dell’esecuzione dei lavori.</a:t>
            </a:r>
          </a:p>
          <a:p>
            <a:pPr algn="just">
              <a:spcAft>
                <a:spcPts val="300"/>
              </a:spcAft>
            </a:pPr>
            <a:r>
              <a:rPr lang="it-IT" dirty="0">
                <a:solidFill>
                  <a:schemeClr val="accent2">
                    <a:lumMod val="75000"/>
                  </a:schemeClr>
                </a:solidFill>
              </a:rPr>
              <a:t>Il contratto deve necessariamente prevedere la copertura della stazione appaltante contro la responsabilità civile per danni causati a terzi nel corso dell’esecuzione dei lavori il cui massimale è pari al 5% della somma assicurata per le opere affidate con un minimo di € 500.000,00 ed un massimo di € 5.000.000,00.</a:t>
            </a:r>
          </a:p>
          <a:p>
            <a:pPr algn="just">
              <a:spcAft>
                <a:spcPts val="300"/>
              </a:spcAft>
            </a:pPr>
            <a:r>
              <a:rPr lang="it-IT" dirty="0">
                <a:solidFill>
                  <a:schemeClr val="accent2">
                    <a:lumMod val="75000"/>
                  </a:schemeClr>
                </a:solidFill>
              </a:rPr>
              <a:t>A livello provinciale l’obbligo della stipula della polizza CAR è sancito dall’art. 23bis rubricato Coperture assicurative della LP 26/1993 nel testo come ad ultimo modificato dall’art. 45 della LP 19/2016. Rispetto alla normativa nazionale la normativa provinciale stabilisce che tale copertura per lavori da eseguire in economia sino ad € 500.000,00 venga richiesta solo in presenza di specifiche situazioni di rischio.</a:t>
            </a:r>
          </a:p>
        </p:txBody>
      </p:sp>
      <p:sp>
        <p:nvSpPr>
          <p:cNvPr id="9" name="CasellaDiTesto 8">
            <a:extLst>
              <a:ext uri="{FF2B5EF4-FFF2-40B4-BE49-F238E27FC236}">
                <a16:creationId xmlns:a16="http://schemas.microsoft.com/office/drawing/2014/main" id="{55E1DD44-2DF7-4C34-B25C-E90FDB70ABC9}"/>
              </a:ext>
            </a:extLst>
          </p:cNvPr>
          <p:cNvSpPr txBox="1"/>
          <p:nvPr/>
        </p:nvSpPr>
        <p:spPr>
          <a:xfrm>
            <a:off x="121993" y="1306758"/>
            <a:ext cx="9959926" cy="369332"/>
          </a:xfrm>
          <a:prstGeom prst="rect">
            <a:avLst/>
          </a:prstGeom>
          <a:noFill/>
        </p:spPr>
        <p:txBody>
          <a:bodyPr wrap="square" rtlCol="0">
            <a:spAutoFit/>
          </a:bodyPr>
          <a:lstStyle/>
          <a:p>
            <a:pPr algn="just"/>
            <a:r>
              <a:rPr lang="it-IT" b="1" dirty="0">
                <a:solidFill>
                  <a:schemeClr val="accent2">
                    <a:lumMod val="75000"/>
                  </a:schemeClr>
                </a:solidFill>
              </a:rPr>
              <a:t>LE GARANZIE DEFINITIVE – art. 103 </a:t>
            </a:r>
            <a:r>
              <a:rPr lang="it-IT" b="1" dirty="0" err="1">
                <a:solidFill>
                  <a:schemeClr val="accent2">
                    <a:lumMod val="75000"/>
                  </a:schemeClr>
                </a:solidFill>
              </a:rPr>
              <a:t>D.Lgs.</a:t>
            </a:r>
            <a:r>
              <a:rPr lang="it-IT" b="1" dirty="0">
                <a:solidFill>
                  <a:schemeClr val="accent2">
                    <a:lumMod val="75000"/>
                  </a:schemeClr>
                </a:solidFill>
              </a:rPr>
              <a:t> 50/2016 segue</a:t>
            </a:r>
          </a:p>
        </p:txBody>
      </p:sp>
    </p:spTree>
    <p:extLst>
      <p:ext uri="{BB962C8B-B14F-4D97-AF65-F5344CB8AC3E}">
        <p14:creationId xmlns:p14="http://schemas.microsoft.com/office/powerpoint/2010/main" val="4066724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5" name="Picture 2" descr="Ance Trento">
            <a:extLst>
              <a:ext uri="{FF2B5EF4-FFF2-40B4-BE49-F238E27FC236}">
                <a16:creationId xmlns:a16="http://schemas.microsoft.com/office/drawing/2014/main" id="{0F3D5850-AF04-4ACA-8538-1E45DCF30C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93" y="211017"/>
            <a:ext cx="3099509" cy="1033170"/>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5">
            <a:extLst>
              <a:ext uri="{FF2B5EF4-FFF2-40B4-BE49-F238E27FC236}">
                <a16:creationId xmlns:a16="http://schemas.microsoft.com/office/drawing/2014/main" id="{D590363C-D472-431F-8093-9D424927CBD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959926" y="211017"/>
            <a:ext cx="2011680" cy="1095741"/>
          </a:xfrm>
          <a:prstGeom prst="rect">
            <a:avLst/>
          </a:prstGeom>
          <a:noFill/>
          <a:ln>
            <a:noFill/>
          </a:ln>
        </p:spPr>
      </p:pic>
      <p:sp>
        <p:nvSpPr>
          <p:cNvPr id="8" name="CasellaDiTesto 7">
            <a:extLst>
              <a:ext uri="{FF2B5EF4-FFF2-40B4-BE49-F238E27FC236}">
                <a16:creationId xmlns:a16="http://schemas.microsoft.com/office/drawing/2014/main" id="{A746C691-550F-4209-8177-09CC9CE2DEF9}"/>
              </a:ext>
            </a:extLst>
          </p:cNvPr>
          <p:cNvSpPr txBox="1"/>
          <p:nvPr/>
        </p:nvSpPr>
        <p:spPr>
          <a:xfrm>
            <a:off x="121993" y="1865270"/>
            <a:ext cx="10381957" cy="2662267"/>
          </a:xfrm>
          <a:prstGeom prst="rect">
            <a:avLst/>
          </a:prstGeom>
          <a:noFill/>
        </p:spPr>
        <p:txBody>
          <a:bodyPr wrap="square" rtlCol="0">
            <a:spAutoFit/>
          </a:bodyPr>
          <a:lstStyle/>
          <a:p>
            <a:pPr algn="just">
              <a:spcAft>
                <a:spcPts val="300"/>
              </a:spcAft>
            </a:pPr>
            <a:r>
              <a:rPr lang="it-IT" b="1" dirty="0">
                <a:solidFill>
                  <a:schemeClr val="accent2">
                    <a:lumMod val="75000"/>
                  </a:schemeClr>
                </a:solidFill>
              </a:rPr>
              <a:t>LA NUOVA POLIZZA DI GARANZIA</a:t>
            </a:r>
          </a:p>
          <a:p>
            <a:pPr algn="just">
              <a:spcAft>
                <a:spcPts val="300"/>
              </a:spcAft>
            </a:pPr>
            <a:r>
              <a:rPr lang="it-IT" dirty="0">
                <a:solidFill>
                  <a:schemeClr val="accent2">
                    <a:lumMod val="75000"/>
                  </a:schemeClr>
                </a:solidFill>
              </a:rPr>
              <a:t>L’ultimo periodo del comma 7 del </a:t>
            </a:r>
            <a:r>
              <a:rPr lang="it-IT" dirty="0" err="1">
                <a:solidFill>
                  <a:schemeClr val="accent2">
                    <a:lumMod val="75000"/>
                  </a:schemeClr>
                </a:solidFill>
              </a:rPr>
              <a:t>D.Lgs.</a:t>
            </a:r>
            <a:r>
              <a:rPr lang="it-IT" dirty="0">
                <a:solidFill>
                  <a:schemeClr val="accent2">
                    <a:lumMod val="75000"/>
                  </a:schemeClr>
                </a:solidFill>
              </a:rPr>
              <a:t> 50/2016 prevede che «qualora sia previsto un periodo di garanzia, la polizza assicurativa (CAR) è sostituita da una polizza che tenga indenni le stazioni appaltanti da tutti i rischi connessi all’utilizzo delle lavorazioni in garanzia o agli interventi per la loro eventuale sostituzione o rifacimento.</a:t>
            </a:r>
          </a:p>
          <a:p>
            <a:pPr algn="just">
              <a:spcAft>
                <a:spcPts val="300"/>
              </a:spcAft>
            </a:pPr>
            <a:r>
              <a:rPr lang="it-IT" dirty="0">
                <a:solidFill>
                  <a:schemeClr val="accent2">
                    <a:lumMod val="75000"/>
                  </a:schemeClr>
                </a:solidFill>
              </a:rPr>
              <a:t>E’ opinione della dottrina che con tale previsione venga richiesta una copertura non riconducibile agli Schemi Tipo del D.M 123/2004 in forma indennitaria. Al momento l’argomento non è stato affrontato in modo puntuale né è chiaro il confine rispetto alla garanzia di manutenzione comunque prevista dall’art. 6 dello Schema Tipo 2.3 del suddetto D.M.</a:t>
            </a:r>
          </a:p>
        </p:txBody>
      </p:sp>
      <p:sp>
        <p:nvSpPr>
          <p:cNvPr id="9" name="CasellaDiTesto 8">
            <a:extLst>
              <a:ext uri="{FF2B5EF4-FFF2-40B4-BE49-F238E27FC236}">
                <a16:creationId xmlns:a16="http://schemas.microsoft.com/office/drawing/2014/main" id="{55E1DD44-2DF7-4C34-B25C-E90FDB70ABC9}"/>
              </a:ext>
            </a:extLst>
          </p:cNvPr>
          <p:cNvSpPr txBox="1"/>
          <p:nvPr/>
        </p:nvSpPr>
        <p:spPr>
          <a:xfrm>
            <a:off x="121993" y="1370062"/>
            <a:ext cx="9959926" cy="369332"/>
          </a:xfrm>
          <a:prstGeom prst="rect">
            <a:avLst/>
          </a:prstGeom>
          <a:noFill/>
        </p:spPr>
        <p:txBody>
          <a:bodyPr wrap="square" rtlCol="0">
            <a:spAutoFit/>
          </a:bodyPr>
          <a:lstStyle/>
          <a:p>
            <a:pPr algn="just"/>
            <a:r>
              <a:rPr lang="it-IT" b="1" dirty="0">
                <a:solidFill>
                  <a:schemeClr val="accent2">
                    <a:lumMod val="75000"/>
                  </a:schemeClr>
                </a:solidFill>
              </a:rPr>
              <a:t>LE GARANZIE DEFINITIVE – art. 103 </a:t>
            </a:r>
            <a:r>
              <a:rPr lang="it-IT" b="1" dirty="0" err="1">
                <a:solidFill>
                  <a:schemeClr val="accent2">
                    <a:lumMod val="75000"/>
                  </a:schemeClr>
                </a:solidFill>
              </a:rPr>
              <a:t>D.Lgs.</a:t>
            </a:r>
            <a:r>
              <a:rPr lang="it-IT" b="1" dirty="0">
                <a:solidFill>
                  <a:schemeClr val="accent2">
                    <a:lumMod val="75000"/>
                  </a:schemeClr>
                </a:solidFill>
              </a:rPr>
              <a:t> 50/2016 segue</a:t>
            </a:r>
          </a:p>
        </p:txBody>
      </p:sp>
    </p:spTree>
    <p:extLst>
      <p:ext uri="{BB962C8B-B14F-4D97-AF65-F5344CB8AC3E}">
        <p14:creationId xmlns:p14="http://schemas.microsoft.com/office/powerpoint/2010/main" val="1530668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5" name="Picture 2" descr="Ance Trento">
            <a:extLst>
              <a:ext uri="{FF2B5EF4-FFF2-40B4-BE49-F238E27FC236}">
                <a16:creationId xmlns:a16="http://schemas.microsoft.com/office/drawing/2014/main" id="{0F3D5850-AF04-4ACA-8538-1E45DCF30C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93" y="211017"/>
            <a:ext cx="3099509" cy="1033170"/>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5">
            <a:extLst>
              <a:ext uri="{FF2B5EF4-FFF2-40B4-BE49-F238E27FC236}">
                <a16:creationId xmlns:a16="http://schemas.microsoft.com/office/drawing/2014/main" id="{D590363C-D472-431F-8093-9D424927CBD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959926" y="211017"/>
            <a:ext cx="2011680" cy="1095741"/>
          </a:xfrm>
          <a:prstGeom prst="rect">
            <a:avLst/>
          </a:prstGeom>
          <a:noFill/>
          <a:ln>
            <a:noFill/>
          </a:ln>
        </p:spPr>
      </p:pic>
      <p:sp>
        <p:nvSpPr>
          <p:cNvPr id="8" name="CasellaDiTesto 7">
            <a:extLst>
              <a:ext uri="{FF2B5EF4-FFF2-40B4-BE49-F238E27FC236}">
                <a16:creationId xmlns:a16="http://schemas.microsoft.com/office/drawing/2014/main" id="{A746C691-550F-4209-8177-09CC9CE2DEF9}"/>
              </a:ext>
            </a:extLst>
          </p:cNvPr>
          <p:cNvSpPr txBox="1"/>
          <p:nvPr/>
        </p:nvSpPr>
        <p:spPr>
          <a:xfrm>
            <a:off x="121993" y="1879337"/>
            <a:ext cx="10381957" cy="3924151"/>
          </a:xfrm>
          <a:prstGeom prst="rect">
            <a:avLst/>
          </a:prstGeom>
          <a:noFill/>
        </p:spPr>
        <p:txBody>
          <a:bodyPr wrap="square" rtlCol="0">
            <a:spAutoFit/>
          </a:bodyPr>
          <a:lstStyle/>
          <a:p>
            <a:pPr algn="just">
              <a:spcAft>
                <a:spcPts val="300"/>
              </a:spcAft>
            </a:pPr>
            <a:r>
              <a:rPr lang="it-IT" b="1" dirty="0">
                <a:solidFill>
                  <a:schemeClr val="accent2">
                    <a:lumMod val="75000"/>
                  </a:schemeClr>
                </a:solidFill>
              </a:rPr>
              <a:t>GARANZIA INDENNITARIA DECENNALE (comma 8)</a:t>
            </a:r>
          </a:p>
          <a:p>
            <a:pPr algn="just">
              <a:spcAft>
                <a:spcPts val="300"/>
              </a:spcAft>
            </a:pPr>
            <a:r>
              <a:rPr lang="it-IT" dirty="0">
                <a:solidFill>
                  <a:schemeClr val="accent2">
                    <a:lumMod val="75000"/>
                  </a:schemeClr>
                </a:solidFill>
              </a:rPr>
              <a:t>Obbligatoriamente per lavori di importo superiore ad € 10.450.000,00 (pari al doppio dell’importo di rilevanza comunitaria ex art. 35 del medesimo Decreto) il titolare del contratto per la liquidazione della rata di saldo è tenuto a presentare una polizza indennitaria decennale a copertura dei rischi di rovina totale o parziale dell’opera, ovvero dei rischi derivanti da gravi difetti costruttivi (cfr. art. 1669 </a:t>
            </a:r>
            <a:r>
              <a:rPr lang="it-IT" dirty="0" err="1">
                <a:solidFill>
                  <a:schemeClr val="accent2">
                    <a:lumMod val="75000"/>
                  </a:schemeClr>
                </a:solidFill>
              </a:rPr>
              <a:t>Cod.Civ</a:t>
            </a:r>
            <a:r>
              <a:rPr lang="it-IT" dirty="0">
                <a:solidFill>
                  <a:schemeClr val="accent2">
                    <a:lumMod val="75000"/>
                  </a:schemeClr>
                </a:solidFill>
              </a:rPr>
              <a:t>.).</a:t>
            </a:r>
          </a:p>
          <a:p>
            <a:pPr algn="just">
              <a:spcAft>
                <a:spcPts val="300"/>
              </a:spcAft>
            </a:pPr>
            <a:r>
              <a:rPr lang="it-IT" dirty="0">
                <a:solidFill>
                  <a:schemeClr val="accent2">
                    <a:lumMod val="75000"/>
                  </a:schemeClr>
                </a:solidFill>
              </a:rPr>
              <a:t>Il limite di indennizzo della polizza decennale:</a:t>
            </a:r>
          </a:p>
          <a:p>
            <a:pPr marL="285750" indent="-285750" algn="just">
              <a:spcAft>
                <a:spcPts val="300"/>
              </a:spcAft>
              <a:buFont typeface="Arial" panose="020B0604020202020204" pitchFamily="34" charset="0"/>
              <a:buChar char="•"/>
            </a:pPr>
            <a:r>
              <a:rPr lang="it-IT" dirty="0">
                <a:solidFill>
                  <a:schemeClr val="accent2">
                    <a:lumMod val="75000"/>
                  </a:schemeClr>
                </a:solidFill>
              </a:rPr>
              <a:t>Non deve essere inferiore al 20% dell’opera realizzata</a:t>
            </a:r>
          </a:p>
          <a:p>
            <a:pPr marL="285750" indent="-285750" algn="just">
              <a:spcAft>
                <a:spcPts val="300"/>
              </a:spcAft>
              <a:buFont typeface="Arial" panose="020B0604020202020204" pitchFamily="34" charset="0"/>
              <a:buChar char="•"/>
            </a:pPr>
            <a:r>
              <a:rPr lang="it-IT" dirty="0">
                <a:solidFill>
                  <a:schemeClr val="accent2">
                    <a:lumMod val="75000"/>
                  </a:schemeClr>
                </a:solidFill>
              </a:rPr>
              <a:t>Non deve essere superiore al 40% dell’opera realizzata.</a:t>
            </a:r>
          </a:p>
          <a:p>
            <a:pPr algn="just">
              <a:spcAft>
                <a:spcPts val="300"/>
              </a:spcAft>
            </a:pPr>
            <a:r>
              <a:rPr lang="it-IT" dirty="0">
                <a:solidFill>
                  <a:schemeClr val="accent2">
                    <a:lumMod val="75000"/>
                  </a:schemeClr>
                </a:solidFill>
              </a:rPr>
              <a:t>Anche in questo caso alla garanzia indennitaria dovrà essere accompagnata una copertura in forma di responsabilità civile della durata di dieci anni e con massimali che siano pari al 5% del valore dell’opera realizzata con un minimo di € 500.000,00 ed un massimo di € 5.000.000,00.</a:t>
            </a:r>
          </a:p>
          <a:p>
            <a:pPr algn="just">
              <a:spcAft>
                <a:spcPts val="300"/>
              </a:spcAft>
            </a:pPr>
            <a:r>
              <a:rPr lang="it-IT" dirty="0">
                <a:solidFill>
                  <a:schemeClr val="accent2">
                    <a:lumMod val="75000"/>
                  </a:schemeClr>
                </a:solidFill>
              </a:rPr>
              <a:t>   </a:t>
            </a:r>
          </a:p>
        </p:txBody>
      </p:sp>
      <p:sp>
        <p:nvSpPr>
          <p:cNvPr id="9" name="CasellaDiTesto 8">
            <a:extLst>
              <a:ext uri="{FF2B5EF4-FFF2-40B4-BE49-F238E27FC236}">
                <a16:creationId xmlns:a16="http://schemas.microsoft.com/office/drawing/2014/main" id="{55E1DD44-2DF7-4C34-B25C-E90FDB70ABC9}"/>
              </a:ext>
            </a:extLst>
          </p:cNvPr>
          <p:cNvSpPr txBox="1"/>
          <p:nvPr/>
        </p:nvSpPr>
        <p:spPr>
          <a:xfrm>
            <a:off x="121993" y="1256717"/>
            <a:ext cx="9959926" cy="369332"/>
          </a:xfrm>
          <a:prstGeom prst="rect">
            <a:avLst/>
          </a:prstGeom>
          <a:noFill/>
        </p:spPr>
        <p:txBody>
          <a:bodyPr wrap="square" rtlCol="0">
            <a:spAutoFit/>
          </a:bodyPr>
          <a:lstStyle/>
          <a:p>
            <a:pPr algn="just"/>
            <a:r>
              <a:rPr lang="it-IT" b="1" dirty="0">
                <a:solidFill>
                  <a:schemeClr val="accent2">
                    <a:lumMod val="75000"/>
                  </a:schemeClr>
                </a:solidFill>
              </a:rPr>
              <a:t>LE GARANZIE DEFINITIVE – art. 103 </a:t>
            </a:r>
            <a:r>
              <a:rPr lang="it-IT" b="1" dirty="0" err="1">
                <a:solidFill>
                  <a:schemeClr val="accent2">
                    <a:lumMod val="75000"/>
                  </a:schemeClr>
                </a:solidFill>
              </a:rPr>
              <a:t>D.Lgs.</a:t>
            </a:r>
            <a:r>
              <a:rPr lang="it-IT" b="1" dirty="0">
                <a:solidFill>
                  <a:schemeClr val="accent2">
                    <a:lumMod val="75000"/>
                  </a:schemeClr>
                </a:solidFill>
              </a:rPr>
              <a:t> 50/2016 segue</a:t>
            </a:r>
          </a:p>
        </p:txBody>
      </p:sp>
    </p:spTree>
    <p:extLst>
      <p:ext uri="{BB962C8B-B14F-4D97-AF65-F5344CB8AC3E}">
        <p14:creationId xmlns:p14="http://schemas.microsoft.com/office/powerpoint/2010/main" val="1584034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5" name="Picture 2" descr="Ance Trento">
            <a:extLst>
              <a:ext uri="{FF2B5EF4-FFF2-40B4-BE49-F238E27FC236}">
                <a16:creationId xmlns:a16="http://schemas.microsoft.com/office/drawing/2014/main" id="{0F3D5850-AF04-4ACA-8538-1E45DCF30C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93" y="211017"/>
            <a:ext cx="3099509" cy="1033170"/>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5">
            <a:extLst>
              <a:ext uri="{FF2B5EF4-FFF2-40B4-BE49-F238E27FC236}">
                <a16:creationId xmlns:a16="http://schemas.microsoft.com/office/drawing/2014/main" id="{D590363C-D472-431F-8093-9D424927CBD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959926" y="211017"/>
            <a:ext cx="2011680" cy="1095741"/>
          </a:xfrm>
          <a:prstGeom prst="rect">
            <a:avLst/>
          </a:prstGeom>
          <a:noFill/>
          <a:ln>
            <a:noFill/>
          </a:ln>
        </p:spPr>
      </p:pic>
      <p:sp>
        <p:nvSpPr>
          <p:cNvPr id="8" name="CasellaDiTesto 7">
            <a:extLst>
              <a:ext uri="{FF2B5EF4-FFF2-40B4-BE49-F238E27FC236}">
                <a16:creationId xmlns:a16="http://schemas.microsoft.com/office/drawing/2014/main" id="{A746C691-550F-4209-8177-09CC9CE2DEF9}"/>
              </a:ext>
            </a:extLst>
          </p:cNvPr>
          <p:cNvSpPr txBox="1"/>
          <p:nvPr/>
        </p:nvSpPr>
        <p:spPr>
          <a:xfrm>
            <a:off x="133643" y="1738660"/>
            <a:ext cx="10381957" cy="5070619"/>
          </a:xfrm>
          <a:prstGeom prst="rect">
            <a:avLst/>
          </a:prstGeom>
          <a:noFill/>
        </p:spPr>
        <p:txBody>
          <a:bodyPr wrap="square" rtlCol="0">
            <a:spAutoFit/>
          </a:bodyPr>
          <a:lstStyle/>
          <a:p>
            <a:pPr algn="just">
              <a:spcAft>
                <a:spcPts val="300"/>
              </a:spcAft>
            </a:pPr>
            <a:r>
              <a:rPr lang="it-IT" dirty="0">
                <a:solidFill>
                  <a:schemeClr val="accent2">
                    <a:lumMod val="75000"/>
                  </a:schemeClr>
                </a:solidFill>
              </a:rPr>
              <a:t>Per gli affidamenti a contraente generale di qualunque ammontare e, ove prevista dal bando o dall’avviso di gara, per gli appalti di ammontare a base d’asta superiori ad € 100.000.000,00, il soggetto aggiudicatario presenta – in luogo della garanzia definitiva di cui all’art. 103 (vedi slides precedenti) una garanzia dell’adempimento di tutte le obbligazioni del contratto e del risarcimento dei danni derivanti dall’eventuale inadempimento delle obbligazioni stesse denominata «</a:t>
            </a:r>
            <a:r>
              <a:rPr lang="it-IT" b="1" dirty="0">
                <a:solidFill>
                  <a:schemeClr val="accent2">
                    <a:lumMod val="75000"/>
                  </a:schemeClr>
                </a:solidFill>
              </a:rPr>
              <a:t>garanzia di buon adempimento</a:t>
            </a:r>
            <a:r>
              <a:rPr lang="it-IT" dirty="0">
                <a:solidFill>
                  <a:schemeClr val="accent2">
                    <a:lumMod val="75000"/>
                  </a:schemeClr>
                </a:solidFill>
              </a:rPr>
              <a:t>».</a:t>
            </a:r>
          </a:p>
          <a:p>
            <a:pPr algn="just">
              <a:spcAft>
                <a:spcPts val="300"/>
              </a:spcAft>
            </a:pPr>
            <a:r>
              <a:rPr lang="it-IT" dirty="0">
                <a:solidFill>
                  <a:schemeClr val="accent2">
                    <a:lumMod val="75000"/>
                  </a:schemeClr>
                </a:solidFill>
              </a:rPr>
              <a:t>Tale garanzia sarà accompagnata da una ulteriore garanzia denominata «</a:t>
            </a:r>
            <a:r>
              <a:rPr lang="it-IT" b="1" dirty="0">
                <a:solidFill>
                  <a:schemeClr val="accent2">
                    <a:lumMod val="75000"/>
                  </a:schemeClr>
                </a:solidFill>
              </a:rPr>
              <a:t>garanzia per la risoluzione</a:t>
            </a:r>
            <a:r>
              <a:rPr lang="it-IT" dirty="0">
                <a:solidFill>
                  <a:schemeClr val="accent2">
                    <a:lumMod val="75000"/>
                  </a:schemeClr>
                </a:solidFill>
              </a:rPr>
              <a:t>» a tutela dell’interesse alla conclusione dell’opera nei casi di risoluzione del contratto previsti:</a:t>
            </a:r>
          </a:p>
          <a:p>
            <a:pPr marL="285750" indent="-285750" algn="just">
              <a:spcAft>
                <a:spcPts val="300"/>
              </a:spcAft>
              <a:buFont typeface="Arial" panose="020B0604020202020204" pitchFamily="34" charset="0"/>
              <a:buChar char="•"/>
            </a:pPr>
            <a:r>
              <a:rPr lang="it-IT" dirty="0">
                <a:solidFill>
                  <a:schemeClr val="accent2">
                    <a:lumMod val="75000"/>
                  </a:schemeClr>
                </a:solidFill>
              </a:rPr>
              <a:t>Dal Codice Civile (artt. 1453 etc. CC)</a:t>
            </a:r>
          </a:p>
          <a:p>
            <a:pPr marL="285750" indent="-285750" algn="just">
              <a:spcAft>
                <a:spcPts val="300"/>
              </a:spcAft>
              <a:buFont typeface="Arial" panose="020B0604020202020204" pitchFamily="34" charset="0"/>
              <a:buChar char="•"/>
            </a:pPr>
            <a:r>
              <a:rPr lang="it-IT" dirty="0">
                <a:solidFill>
                  <a:schemeClr val="accent2">
                    <a:lumMod val="75000"/>
                  </a:schemeClr>
                </a:solidFill>
              </a:rPr>
              <a:t>Dal Nuovo Codice degli Appalti</a:t>
            </a:r>
          </a:p>
          <a:p>
            <a:pPr algn="just">
              <a:spcAft>
                <a:spcPts val="300"/>
              </a:spcAft>
            </a:pPr>
            <a:r>
              <a:rPr lang="it-IT" dirty="0">
                <a:solidFill>
                  <a:schemeClr val="accent2">
                    <a:lumMod val="75000"/>
                  </a:schemeClr>
                </a:solidFill>
              </a:rPr>
              <a:t>Entrambe le garanzie dovranno essere costituite nelle modalità di cui all’art. 103 del D.lgs. 50/2016 e dovranno durare fino ala dati di emissione del certificato di collaudo provvisorio o del certificato di regolare esecuzione.</a:t>
            </a:r>
          </a:p>
          <a:p>
            <a:pPr algn="just">
              <a:spcAft>
                <a:spcPts val="300"/>
              </a:spcAft>
            </a:pPr>
            <a:r>
              <a:rPr lang="it-IT" dirty="0">
                <a:solidFill>
                  <a:schemeClr val="accent2">
                    <a:lumMod val="75000"/>
                  </a:schemeClr>
                </a:solidFill>
              </a:rPr>
              <a:t>Gli importi da garantire saranno:</a:t>
            </a:r>
          </a:p>
          <a:p>
            <a:pPr marL="285750" indent="-285750" algn="just">
              <a:spcAft>
                <a:spcPts val="300"/>
              </a:spcAft>
              <a:buFont typeface="Arial" panose="020B0604020202020204" pitchFamily="34" charset="0"/>
              <a:buChar char="•"/>
            </a:pPr>
            <a:r>
              <a:rPr lang="it-IT" dirty="0">
                <a:solidFill>
                  <a:schemeClr val="accent2">
                    <a:lumMod val="75000"/>
                  </a:schemeClr>
                </a:solidFill>
              </a:rPr>
              <a:t>5% fisso dell’importo contrattuale per la garanzia di buon adempimento</a:t>
            </a:r>
          </a:p>
          <a:p>
            <a:pPr marL="285750" indent="-285750" algn="just">
              <a:spcAft>
                <a:spcPts val="300"/>
              </a:spcAft>
              <a:buFont typeface="Arial" panose="020B0604020202020204" pitchFamily="34" charset="0"/>
              <a:buChar char="•"/>
            </a:pPr>
            <a:r>
              <a:rPr lang="it-IT" dirty="0">
                <a:solidFill>
                  <a:schemeClr val="accent2">
                    <a:lumMod val="75000"/>
                  </a:schemeClr>
                </a:solidFill>
              </a:rPr>
              <a:t>10% dell’importo contrattuale col massimo di 10.000.000,00 per la garanzia per la risoluzione</a:t>
            </a:r>
          </a:p>
        </p:txBody>
      </p:sp>
      <p:sp>
        <p:nvSpPr>
          <p:cNvPr id="9" name="CasellaDiTesto 8">
            <a:extLst>
              <a:ext uri="{FF2B5EF4-FFF2-40B4-BE49-F238E27FC236}">
                <a16:creationId xmlns:a16="http://schemas.microsoft.com/office/drawing/2014/main" id="{55E1DD44-2DF7-4C34-B25C-E90FDB70ABC9}"/>
              </a:ext>
            </a:extLst>
          </p:cNvPr>
          <p:cNvSpPr txBox="1"/>
          <p:nvPr/>
        </p:nvSpPr>
        <p:spPr>
          <a:xfrm>
            <a:off x="133643" y="1338043"/>
            <a:ext cx="10832123" cy="369332"/>
          </a:xfrm>
          <a:prstGeom prst="rect">
            <a:avLst/>
          </a:prstGeom>
          <a:noFill/>
        </p:spPr>
        <p:txBody>
          <a:bodyPr wrap="square" rtlCol="0">
            <a:spAutoFit/>
          </a:bodyPr>
          <a:lstStyle/>
          <a:p>
            <a:pPr algn="just"/>
            <a:r>
              <a:rPr lang="it-IT" b="1" dirty="0">
                <a:solidFill>
                  <a:schemeClr val="accent2">
                    <a:lumMod val="75000"/>
                  </a:schemeClr>
                </a:solidFill>
              </a:rPr>
              <a:t>LE GARANZIE PER L’ESECUZIONE DI LAVORI DI PARTICOLARE VALORE – art. 104 </a:t>
            </a:r>
            <a:r>
              <a:rPr lang="it-IT" b="1" dirty="0" err="1">
                <a:solidFill>
                  <a:schemeClr val="accent2">
                    <a:lumMod val="75000"/>
                  </a:schemeClr>
                </a:solidFill>
              </a:rPr>
              <a:t>D.Lgs.</a:t>
            </a:r>
            <a:r>
              <a:rPr lang="it-IT" b="1" dirty="0">
                <a:solidFill>
                  <a:schemeClr val="accent2">
                    <a:lumMod val="75000"/>
                  </a:schemeClr>
                </a:solidFill>
              </a:rPr>
              <a:t> 50/2016</a:t>
            </a:r>
          </a:p>
        </p:txBody>
      </p:sp>
    </p:spTree>
    <p:extLst>
      <p:ext uri="{BB962C8B-B14F-4D97-AF65-F5344CB8AC3E}">
        <p14:creationId xmlns:p14="http://schemas.microsoft.com/office/powerpoint/2010/main" val="2758868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Ance Trento">
            <a:extLst>
              <a:ext uri="{FF2B5EF4-FFF2-40B4-BE49-F238E27FC236}">
                <a16:creationId xmlns:a16="http://schemas.microsoft.com/office/drawing/2014/main" id="{FA09F444-1DEE-4ED8-B8A4-56504B2777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93" y="211017"/>
            <a:ext cx="3099509" cy="1033170"/>
          </a:xfrm>
          <a:prstGeom prst="rect">
            <a:avLst/>
          </a:prstGeom>
          <a:noFill/>
          <a:extLst>
            <a:ext uri="{909E8E84-426E-40DD-AFC4-6F175D3DCCD1}">
              <a14:hiddenFill xmlns:a14="http://schemas.microsoft.com/office/drawing/2010/main">
                <a:solidFill>
                  <a:srgbClr val="FFFFFF"/>
                </a:solidFill>
              </a14:hiddenFill>
            </a:ext>
          </a:extLst>
        </p:spPr>
      </p:pic>
      <p:pic>
        <p:nvPicPr>
          <p:cNvPr id="5" name="Immagine 4">
            <a:extLst>
              <a:ext uri="{FF2B5EF4-FFF2-40B4-BE49-F238E27FC236}">
                <a16:creationId xmlns:a16="http://schemas.microsoft.com/office/drawing/2014/main" id="{D58541FD-BC8C-43DF-842F-ED700A77C40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197396" y="211017"/>
            <a:ext cx="2581241" cy="1222350"/>
          </a:xfrm>
          <a:prstGeom prst="rect">
            <a:avLst/>
          </a:prstGeom>
          <a:noFill/>
          <a:ln>
            <a:noFill/>
          </a:ln>
        </p:spPr>
      </p:pic>
      <p:sp>
        <p:nvSpPr>
          <p:cNvPr id="6" name="CasellaDiTesto 5">
            <a:extLst>
              <a:ext uri="{FF2B5EF4-FFF2-40B4-BE49-F238E27FC236}">
                <a16:creationId xmlns:a16="http://schemas.microsoft.com/office/drawing/2014/main" id="{35ADC354-D3FE-47AF-8945-94E7E0FCA821}"/>
              </a:ext>
            </a:extLst>
          </p:cNvPr>
          <p:cNvSpPr txBox="1"/>
          <p:nvPr/>
        </p:nvSpPr>
        <p:spPr>
          <a:xfrm>
            <a:off x="0" y="2616591"/>
            <a:ext cx="12191999" cy="2215991"/>
          </a:xfrm>
          <a:prstGeom prst="rect">
            <a:avLst/>
          </a:prstGeom>
          <a:noFill/>
        </p:spPr>
        <p:txBody>
          <a:bodyPr wrap="square" rtlCol="0">
            <a:spAutoFit/>
          </a:bodyPr>
          <a:lstStyle/>
          <a:p>
            <a:pPr algn="ctr"/>
            <a:r>
              <a:rPr lang="it-IT" sz="3600" b="1" dirty="0">
                <a:latin typeface="Arial" panose="020B0604020202020204" pitchFamily="34" charset="0"/>
                <a:cs typeface="Arial" panose="020B0604020202020204" pitchFamily="34" charset="0"/>
              </a:rPr>
              <a:t>GRAZIE PER L’ATTENZIONE</a:t>
            </a:r>
          </a:p>
          <a:p>
            <a:pPr algn="ctr"/>
            <a:endParaRPr lang="it-IT" sz="2800" b="1" dirty="0">
              <a:latin typeface="Arial" panose="020B0604020202020204" pitchFamily="34" charset="0"/>
              <a:cs typeface="Arial" panose="020B0604020202020204" pitchFamily="34" charset="0"/>
            </a:endParaRPr>
          </a:p>
          <a:p>
            <a:pPr algn="ctr"/>
            <a:endParaRPr lang="it-IT" sz="2800" b="1" dirty="0">
              <a:latin typeface="Arial" panose="020B0604020202020204" pitchFamily="34" charset="0"/>
              <a:cs typeface="Arial" panose="020B0604020202020204" pitchFamily="34" charset="0"/>
            </a:endParaRPr>
          </a:p>
          <a:p>
            <a:pPr algn="ctr"/>
            <a:r>
              <a:rPr lang="it-IT" sz="3300" b="1" dirty="0" err="1">
                <a:latin typeface="Arial" panose="020B0604020202020204" pitchFamily="34" charset="0"/>
                <a:cs typeface="Arial" panose="020B0604020202020204" pitchFamily="34" charset="0"/>
              </a:rPr>
              <a:t>Mec.Vis</a:t>
            </a:r>
            <a:r>
              <a:rPr lang="it-IT" sz="3300" b="1" dirty="0">
                <a:latin typeface="Arial" panose="020B0604020202020204" pitchFamily="34" charset="0"/>
                <a:cs typeface="Arial" panose="020B0604020202020204" pitchFamily="34" charset="0"/>
              </a:rPr>
              <a:t> Srl</a:t>
            </a:r>
          </a:p>
          <a:p>
            <a:pPr algn="ctr"/>
            <a:r>
              <a:rPr lang="it-IT" sz="1400" b="1" dirty="0">
                <a:latin typeface="Arial" panose="020B0604020202020204" pitchFamily="34" charset="0"/>
                <a:cs typeface="Arial" panose="020B0604020202020204" pitchFamily="34" charset="0"/>
              </a:rPr>
              <a:t>Risk &amp; Insurance </a:t>
            </a:r>
            <a:r>
              <a:rPr lang="it-IT" sz="1400" b="1" dirty="0" err="1">
                <a:latin typeface="Arial" panose="020B0604020202020204" pitchFamily="34" charset="0"/>
                <a:cs typeface="Arial" panose="020B0604020202020204" pitchFamily="34" charset="0"/>
              </a:rPr>
              <a:t>Advisors</a:t>
            </a:r>
            <a:endParaRPr lang="it-IT"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31599637"/>
      </p:ext>
    </p:extLst>
  </p:cSld>
  <p:clrMapOvr>
    <a:masterClrMapping/>
  </p:clrMapOvr>
</p:sld>
</file>

<file path=ppt/theme/theme1.xml><?xml version="1.0" encoding="utf-8"?>
<a:theme xmlns:a="http://schemas.openxmlformats.org/drawingml/2006/main" name="Sfaccettatura">
  <a:themeElements>
    <a:clrScheme name="Sfaccettatur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Sfaccettatur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faccettatur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705</TotalTime>
  <Words>2421</Words>
  <Application>Microsoft Office PowerPoint</Application>
  <PresentationFormat>Widescreen</PresentationFormat>
  <Paragraphs>95</Paragraphs>
  <Slides>15</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15</vt:i4>
      </vt:variant>
    </vt:vector>
  </HeadingPairs>
  <TitlesOfParts>
    <vt:vector size="19" baseType="lpstr">
      <vt:lpstr>Arial</vt:lpstr>
      <vt:lpstr>Trebuchet MS</vt:lpstr>
      <vt:lpstr>Wingdings 3</vt:lpstr>
      <vt:lpstr>Sfaccettatura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corrado mussato</dc:creator>
  <cp:lastModifiedBy>corrado mussato</cp:lastModifiedBy>
  <cp:revision>90</cp:revision>
  <dcterms:created xsi:type="dcterms:W3CDTF">2017-06-28T11:24:34Z</dcterms:created>
  <dcterms:modified xsi:type="dcterms:W3CDTF">2017-07-03T20:15:56Z</dcterms:modified>
</cp:coreProperties>
</file>